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72" r:id="rId5"/>
    <p:sldMasterId id="2147483660" r:id="rId6"/>
  </p:sldMasterIdLst>
  <p:notesMasterIdLst>
    <p:notesMasterId r:id="rId29"/>
  </p:notesMasterIdLst>
  <p:sldIdLst>
    <p:sldId id="257" r:id="rId7"/>
    <p:sldId id="258" r:id="rId8"/>
    <p:sldId id="259" r:id="rId9"/>
    <p:sldId id="281" r:id="rId10"/>
    <p:sldId id="261" r:id="rId11"/>
    <p:sldId id="262" r:id="rId12"/>
    <p:sldId id="263" r:id="rId13"/>
    <p:sldId id="264" r:id="rId14"/>
    <p:sldId id="265" r:id="rId15"/>
    <p:sldId id="266" r:id="rId16"/>
    <p:sldId id="267" r:id="rId17"/>
    <p:sldId id="285" r:id="rId18"/>
    <p:sldId id="269" r:id="rId19"/>
    <p:sldId id="287" r:id="rId20"/>
    <p:sldId id="270" r:id="rId21"/>
    <p:sldId id="272" r:id="rId22"/>
    <p:sldId id="288" r:id="rId23"/>
    <p:sldId id="274" r:id="rId24"/>
    <p:sldId id="275" r:id="rId25"/>
    <p:sldId id="282" r:id="rId26"/>
    <p:sldId id="286"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7A510-4F00-4283-973F-F0367C1BE636}" v="18" dt="2023-03-14T18:52:09.879"/>
    <p1510:client id="{706AB283-B519-47A6-8010-CF4380A96946}" v="21" dt="2023-03-14T18:48:11.753"/>
    <p1510:client id="{932150DB-5952-4EB2-8AED-8A404BDE6411}" v="5" dt="2023-03-26T19:33:44.083"/>
    <p1510:client id="{C3E55C10-2840-403B-AB7D-FCB20386A0EC}" v="1" dt="2023-02-13T17:17:29.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50490" autoAdjust="0"/>
  </p:normalViewPr>
  <p:slideViewPr>
    <p:cSldViewPr snapToGrid="0" showGuides="1">
      <p:cViewPr varScale="1">
        <p:scale>
          <a:sx n="31" d="100"/>
          <a:sy n="31" d="100"/>
        </p:scale>
        <p:origin x="23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78DED367-C353-4ADA-BF48-23F0A73FD475}"/>
    <pc:docChg chg="modSld">
      <pc:chgData name="Merrell, Timothy M CIV (USA)" userId="S::timothy.m.merrell@uscg.mil::adc478d8-ca49-4c6c-b614-f5ce75cb132a" providerId="AD" clId="Web-{78DED367-C353-4ADA-BF48-23F0A73FD475}" dt="2022-01-24T17:45:55.835" v="5" actId="20577"/>
      <pc:docMkLst>
        <pc:docMk/>
      </pc:docMkLst>
      <pc:sldChg chg="modSp">
        <pc:chgData name="Merrell, Timothy M CIV (USA)" userId="S::timothy.m.merrell@uscg.mil::adc478d8-ca49-4c6c-b614-f5ce75cb132a" providerId="AD" clId="Web-{78DED367-C353-4ADA-BF48-23F0A73FD475}" dt="2022-01-24T17:45:55.835" v="5" actId="20577"/>
        <pc:sldMkLst>
          <pc:docMk/>
          <pc:sldMk cId="4038480686" sldId="257"/>
        </pc:sldMkLst>
        <pc:spChg chg="mod">
          <ac:chgData name="Merrell, Timothy M CIV (USA)" userId="S::timothy.m.merrell@uscg.mil::adc478d8-ca49-4c6c-b614-f5ce75cb132a" providerId="AD" clId="Web-{78DED367-C353-4ADA-BF48-23F0A73FD475}" dt="2022-01-24T17:45:55.835" v="5" actId="20577"/>
          <ac:spMkLst>
            <pc:docMk/>
            <pc:sldMk cId="4038480686" sldId="257"/>
            <ac:spMk id="2" creationId="{00000000-0000-0000-0000-000000000000}"/>
          </ac:spMkLst>
        </pc:spChg>
      </pc:sldChg>
    </pc:docChg>
  </pc:docChgLst>
  <pc:docChgLst>
    <pc:chgData name="Merrell, Timothy M CIV (USA)" userId="S::timothy.m.merrell@uscg.mil::adc478d8-ca49-4c6c-b614-f5ce75cb132a" providerId="AD" clId="Web-{AC6DF3DC-958C-42C8-9063-A4C1704DDB80}"/>
    <pc:docChg chg="modSld">
      <pc:chgData name="Merrell, Timothy M CIV (USA)" userId="S::timothy.m.merrell@uscg.mil::adc478d8-ca49-4c6c-b614-f5ce75cb132a" providerId="AD" clId="Web-{AC6DF3DC-958C-42C8-9063-A4C1704DDB80}" dt="2022-09-09T14:03:12.718" v="0" actId="14100"/>
      <pc:docMkLst>
        <pc:docMk/>
      </pc:docMkLst>
      <pc:sldChg chg="modSp">
        <pc:chgData name="Merrell, Timothy M CIV (USA)" userId="S::timothy.m.merrell@uscg.mil::adc478d8-ca49-4c6c-b614-f5ce75cb132a" providerId="AD" clId="Web-{AC6DF3DC-958C-42C8-9063-A4C1704DDB80}" dt="2022-09-09T14:03:12.718" v="0" actId="14100"/>
        <pc:sldMkLst>
          <pc:docMk/>
          <pc:sldMk cId="2790472089" sldId="283"/>
        </pc:sldMkLst>
        <pc:spChg chg="mod">
          <ac:chgData name="Merrell, Timothy M CIV (USA)" userId="S::timothy.m.merrell@uscg.mil::adc478d8-ca49-4c6c-b614-f5ce75cb132a" providerId="AD" clId="Web-{AC6DF3DC-958C-42C8-9063-A4C1704DDB80}" dt="2022-09-09T14:03:12.718" v="0" actId="14100"/>
          <ac:spMkLst>
            <pc:docMk/>
            <pc:sldMk cId="2790472089" sldId="283"/>
            <ac:spMk id="10" creationId="{00000000-0000-0000-0000-000000000000}"/>
          </ac:spMkLst>
        </pc:spChg>
      </pc:sldChg>
    </pc:docChg>
  </pc:docChgLst>
  <pc:docChgLst>
    <pc:chgData name="Atadero, Robert M CIV USCG BASE KETCHIKAN (USA)" userId="S::robert.m.atadero@uscg.mil::9c1efb8d-19bc-415a-926c-9be5193b770c" providerId="AD" clId="Web-{CC6F6B5B-D738-76FA-CC75-BE4B01AC700C}"/>
    <pc:docChg chg="addSld delSld addMainMaster modMainMaster">
      <pc:chgData name="Atadero, Robert M CIV USCG BASE KETCHIKAN (USA)" userId="S::robert.m.atadero@uscg.mil::9c1efb8d-19bc-415a-926c-9be5193b770c" providerId="AD" clId="Web-{CC6F6B5B-D738-76FA-CC75-BE4B01AC700C}" dt="2023-01-18T18:47:45.987" v="3"/>
      <pc:docMkLst>
        <pc:docMk/>
      </pc:docMkLst>
      <pc:sldChg chg="del">
        <pc:chgData name="Atadero, Robert M CIV USCG BASE KETCHIKAN (USA)" userId="S::robert.m.atadero@uscg.mil::9c1efb8d-19bc-415a-926c-9be5193b770c" providerId="AD" clId="Web-{CC6F6B5B-D738-76FA-CC75-BE4B01AC700C}" dt="2023-01-18T18:46:46.390" v="1"/>
        <pc:sldMkLst>
          <pc:docMk/>
          <pc:sldMk cId="1662929083" sldId="268"/>
        </pc:sldMkLst>
      </pc:sldChg>
      <pc:sldChg chg="del">
        <pc:chgData name="Atadero, Robert M CIV USCG BASE KETCHIKAN (USA)" userId="S::robert.m.atadero@uscg.mil::9c1efb8d-19bc-415a-926c-9be5193b770c" providerId="AD" clId="Web-{CC6F6B5B-D738-76FA-CC75-BE4B01AC700C}" dt="2023-01-18T18:47:45.987" v="3"/>
        <pc:sldMkLst>
          <pc:docMk/>
          <pc:sldMk cId="2790472089" sldId="283"/>
        </pc:sldMkLst>
      </pc:sldChg>
      <pc:sldChg chg="add">
        <pc:chgData name="Atadero, Robert M CIV USCG BASE KETCHIKAN (USA)" userId="S::robert.m.atadero@uscg.mil::9c1efb8d-19bc-415a-926c-9be5193b770c" providerId="AD" clId="Web-{CC6F6B5B-D738-76FA-CC75-BE4B01AC700C}" dt="2023-01-18T18:44:20.445" v="0"/>
        <pc:sldMkLst>
          <pc:docMk/>
          <pc:sldMk cId="1595219391" sldId="285"/>
        </pc:sldMkLst>
      </pc:sldChg>
      <pc:sldChg chg="add">
        <pc:chgData name="Atadero, Robert M CIV USCG BASE KETCHIKAN (USA)" userId="S::robert.m.atadero@uscg.mil::9c1efb8d-19bc-415a-926c-9be5193b770c" providerId="AD" clId="Web-{CC6F6B5B-D738-76FA-CC75-BE4B01AC700C}" dt="2023-01-18T18:47:30.549" v="2"/>
        <pc:sldMkLst>
          <pc:docMk/>
          <pc:sldMk cId="2288275858" sldId="286"/>
        </pc:sldMkLst>
      </pc:sldChg>
      <pc:sldMasterChg chg="add addSldLayout">
        <pc:chgData name="Atadero, Robert M CIV USCG BASE KETCHIKAN (USA)" userId="S::robert.m.atadero@uscg.mil::9c1efb8d-19bc-415a-926c-9be5193b770c" providerId="AD" clId="Web-{CC6F6B5B-D738-76FA-CC75-BE4B01AC700C}" dt="2023-01-18T18:44:20.445" v="0"/>
        <pc:sldMasterMkLst>
          <pc:docMk/>
          <pc:sldMasterMk cId="467822657" sldId="2147483660"/>
        </pc:sldMasterMkLst>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1448274656" sldId="2147483661"/>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3820405432" sldId="2147483662"/>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903752551" sldId="2147483663"/>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1977201975" sldId="2147483664"/>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131826240" sldId="2147483665"/>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2621378581" sldId="2147483666"/>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1935591107" sldId="2147483667"/>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2998999631" sldId="2147483668"/>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2851806028" sldId="2147483669"/>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3272060177" sldId="2147483670"/>
          </pc:sldLayoutMkLst>
        </pc:sldLayoutChg>
        <pc:sldLayoutChg chg="add">
          <pc:chgData name="Atadero, Robert M CIV USCG BASE KETCHIKAN (USA)" userId="S::robert.m.atadero@uscg.mil::9c1efb8d-19bc-415a-926c-9be5193b770c" providerId="AD" clId="Web-{CC6F6B5B-D738-76FA-CC75-BE4B01AC700C}" dt="2023-01-18T18:44:20.445" v="0"/>
          <pc:sldLayoutMkLst>
            <pc:docMk/>
            <pc:sldMasterMk cId="467822657" sldId="2147483660"/>
            <pc:sldLayoutMk cId="2508749247" sldId="2147483671"/>
          </pc:sldLayoutMkLst>
        </pc:sldLayoutChg>
      </pc:sldMasterChg>
      <pc:sldMasterChg chg="replId modSldLayout">
        <pc:chgData name="Atadero, Robert M CIV USCG BASE KETCHIKAN (USA)" userId="S::robert.m.atadero@uscg.mil::9c1efb8d-19bc-415a-926c-9be5193b770c" providerId="AD" clId="Web-{CC6F6B5B-D738-76FA-CC75-BE4B01AC700C}" dt="2023-01-18T18:44:20.445" v="0"/>
        <pc:sldMasterMkLst>
          <pc:docMk/>
          <pc:sldMasterMk cId="665986020" sldId="2147483685"/>
        </pc:sldMasterMkLst>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2802781895" sldId="2147483686"/>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1719467729" sldId="2147483687"/>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3591428791" sldId="2147483688"/>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413342127" sldId="2147483689"/>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4277876359" sldId="2147483690"/>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2835980153" sldId="2147483691"/>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3366569550" sldId="2147483692"/>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964451443" sldId="2147483693"/>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1864222730" sldId="2147483694"/>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2526871702" sldId="2147483695"/>
          </pc:sldLayoutMkLst>
        </pc:sldLayoutChg>
        <pc:sldLayoutChg chg="replId">
          <pc:chgData name="Atadero, Robert M CIV USCG BASE KETCHIKAN (USA)" userId="S::robert.m.atadero@uscg.mil::9c1efb8d-19bc-415a-926c-9be5193b770c" providerId="AD" clId="Web-{CC6F6B5B-D738-76FA-CC75-BE4B01AC700C}" dt="2023-01-18T18:44:20.445" v="0"/>
          <pc:sldLayoutMkLst>
            <pc:docMk/>
            <pc:sldMasterMk cId="665986020" sldId="2147483685"/>
            <pc:sldLayoutMk cId="491228315" sldId="2147483696"/>
          </pc:sldLayoutMkLst>
        </pc:sldLayoutChg>
      </pc:sldMasterChg>
    </pc:docChg>
  </pc:docChgLst>
  <pc:docChgLst>
    <pc:chgData name="Atadero, Robert M CIV USCG BASE KETCHIKAN (USA)" userId="9c1efb8d-19bc-415a-926c-9be5193b770c" providerId="ADAL" clId="{C7644C32-787F-4593-8919-53F9FEBCCEFD}"/>
    <pc:docChg chg="custSel modSld sldOrd">
      <pc:chgData name="Atadero, Robert M CIV USCG BASE KETCHIKAN (USA)" userId="9c1efb8d-19bc-415a-926c-9be5193b770c" providerId="ADAL" clId="{C7644C32-787F-4593-8919-53F9FEBCCEFD}" dt="2023-01-11T00:58:07.646" v="2"/>
      <pc:docMkLst>
        <pc:docMk/>
      </pc:docMkLst>
      <pc:sldChg chg="modNotes">
        <pc:chgData name="Atadero, Robert M CIV USCG BASE KETCHIKAN (USA)" userId="9c1efb8d-19bc-415a-926c-9be5193b770c" providerId="ADAL" clId="{C7644C32-787F-4593-8919-53F9FEBCCEFD}" dt="2023-01-11T00:58:06.189" v="0" actId="27636"/>
        <pc:sldMkLst>
          <pc:docMk/>
          <pc:sldMk cId="2790472089" sldId="283"/>
        </pc:sldMkLst>
      </pc:sldChg>
      <pc:sldChg chg="ord">
        <pc:chgData name="Atadero, Robert M CIV USCG BASE KETCHIKAN (USA)" userId="9c1efb8d-19bc-415a-926c-9be5193b770c" providerId="ADAL" clId="{C7644C32-787F-4593-8919-53F9FEBCCEFD}" dt="2023-01-11T00:58:07.646" v="2"/>
        <pc:sldMkLst>
          <pc:docMk/>
          <pc:sldMk cId="1719702093" sldId="284"/>
        </pc:sldMkLst>
      </pc:sldChg>
    </pc:docChg>
  </pc:docChgLst>
  <pc:docChgLst>
    <pc:chgData name="Merrell, Timothy M CIV (USA)" userId="S::timothy.m.merrell@uscg.mil::adc478d8-ca49-4c6c-b614-f5ce75cb132a" providerId="AD" clId="Web-{77A12170-668F-4F47-971D-7D183A32873C}"/>
    <pc:docChg chg="modSld">
      <pc:chgData name="Merrell, Timothy M CIV (USA)" userId="S::timothy.m.merrell@uscg.mil::adc478d8-ca49-4c6c-b614-f5ce75cb132a" providerId="AD" clId="Web-{77A12170-668F-4F47-971D-7D183A32873C}" dt="2021-10-05T18:38:47.359" v="269" actId="20577"/>
      <pc:docMkLst>
        <pc:docMk/>
      </pc:docMkLst>
      <pc:sldChg chg="modSp">
        <pc:chgData name="Merrell, Timothy M CIV (USA)" userId="S::timothy.m.merrell@uscg.mil::adc478d8-ca49-4c6c-b614-f5ce75cb132a" providerId="AD" clId="Web-{77A12170-668F-4F47-971D-7D183A32873C}" dt="2021-10-05T18:36:26.636" v="202" actId="20577"/>
        <pc:sldMkLst>
          <pc:docMk/>
          <pc:sldMk cId="4287123763" sldId="258"/>
        </pc:sldMkLst>
        <pc:spChg chg="mod">
          <ac:chgData name="Merrell, Timothy M CIV (USA)" userId="S::timothy.m.merrell@uscg.mil::adc478d8-ca49-4c6c-b614-f5ce75cb132a" providerId="AD" clId="Web-{77A12170-668F-4F47-971D-7D183A32873C}" dt="2021-10-05T18:36:26.636" v="202" actId="20577"/>
          <ac:spMkLst>
            <pc:docMk/>
            <pc:sldMk cId="4287123763" sldId="258"/>
            <ac:spMk id="6" creationId="{00000000-0000-0000-0000-000000000000}"/>
          </ac:spMkLst>
        </pc:spChg>
      </pc:sldChg>
      <pc:sldChg chg="modSp">
        <pc:chgData name="Merrell, Timothy M CIV (USA)" userId="S::timothy.m.merrell@uscg.mil::adc478d8-ca49-4c6c-b614-f5ce75cb132a" providerId="AD" clId="Web-{77A12170-668F-4F47-971D-7D183A32873C}" dt="2021-10-05T18:37:33.622" v="211" actId="20577"/>
        <pc:sldMkLst>
          <pc:docMk/>
          <pc:sldMk cId="1798544758" sldId="259"/>
        </pc:sldMkLst>
        <pc:spChg chg="mod">
          <ac:chgData name="Merrell, Timothy M CIV (USA)" userId="S::timothy.m.merrell@uscg.mil::adc478d8-ca49-4c6c-b614-f5ce75cb132a" providerId="AD" clId="Web-{77A12170-668F-4F47-971D-7D183A32873C}" dt="2021-10-05T18:37:33.622" v="211" actId="20577"/>
          <ac:spMkLst>
            <pc:docMk/>
            <pc:sldMk cId="1798544758" sldId="259"/>
            <ac:spMk id="6" creationId="{00000000-0000-0000-0000-000000000000}"/>
          </ac:spMkLst>
        </pc:spChg>
      </pc:sldChg>
      <pc:sldChg chg="modSp">
        <pc:chgData name="Merrell, Timothy M CIV (USA)" userId="S::timothy.m.merrell@uscg.mil::adc478d8-ca49-4c6c-b614-f5ce75cb132a" providerId="AD" clId="Web-{77A12170-668F-4F47-971D-7D183A32873C}" dt="2021-10-05T18:36:03.244" v="179" actId="20577"/>
        <pc:sldMkLst>
          <pc:docMk/>
          <pc:sldMk cId="1440594187" sldId="261"/>
        </pc:sldMkLst>
        <pc:spChg chg="mod">
          <ac:chgData name="Merrell, Timothy M CIV (USA)" userId="S::timothy.m.merrell@uscg.mil::adc478d8-ca49-4c6c-b614-f5ce75cb132a" providerId="AD" clId="Web-{77A12170-668F-4F47-971D-7D183A32873C}" dt="2021-10-05T18:36:03.244" v="179" actId="20577"/>
          <ac:spMkLst>
            <pc:docMk/>
            <pc:sldMk cId="1440594187" sldId="261"/>
            <ac:spMk id="13" creationId="{00000000-0000-0000-0000-000000000000}"/>
          </ac:spMkLst>
        </pc:spChg>
      </pc:sldChg>
      <pc:sldChg chg="modSp">
        <pc:chgData name="Merrell, Timothy M CIV (USA)" userId="S::timothy.m.merrell@uscg.mil::adc478d8-ca49-4c6c-b614-f5ce75cb132a" providerId="AD" clId="Web-{77A12170-668F-4F47-971D-7D183A32873C}" dt="2021-10-05T18:38:22.968" v="250" actId="20577"/>
        <pc:sldMkLst>
          <pc:docMk/>
          <pc:sldMk cId="4169988494" sldId="262"/>
        </pc:sldMkLst>
        <pc:spChg chg="mod">
          <ac:chgData name="Merrell, Timothy M CIV (USA)" userId="S::timothy.m.merrell@uscg.mil::adc478d8-ca49-4c6c-b614-f5ce75cb132a" providerId="AD" clId="Web-{77A12170-668F-4F47-971D-7D183A32873C}" dt="2021-10-05T18:38:22.968" v="250" actId="20577"/>
          <ac:spMkLst>
            <pc:docMk/>
            <pc:sldMk cId="4169988494" sldId="262"/>
            <ac:spMk id="6" creationId="{00000000-0000-0000-0000-000000000000}"/>
          </ac:spMkLst>
        </pc:spChg>
      </pc:sldChg>
      <pc:sldChg chg="modSp">
        <pc:chgData name="Merrell, Timothy M CIV (USA)" userId="S::timothy.m.merrell@uscg.mil::adc478d8-ca49-4c6c-b614-f5ce75cb132a" providerId="AD" clId="Web-{77A12170-668F-4F47-971D-7D183A32873C}" dt="2021-10-05T18:33:07.301" v="64" actId="20577"/>
        <pc:sldMkLst>
          <pc:docMk/>
          <pc:sldMk cId="2702988866" sldId="263"/>
        </pc:sldMkLst>
        <pc:spChg chg="mod">
          <ac:chgData name="Merrell, Timothy M CIV (USA)" userId="S::timothy.m.merrell@uscg.mil::adc478d8-ca49-4c6c-b614-f5ce75cb132a" providerId="AD" clId="Web-{77A12170-668F-4F47-971D-7D183A32873C}" dt="2021-10-05T18:33:07.301" v="64" actId="20577"/>
          <ac:spMkLst>
            <pc:docMk/>
            <pc:sldMk cId="2702988866" sldId="263"/>
            <ac:spMk id="6" creationId="{00000000-0000-0000-0000-000000000000}"/>
          </ac:spMkLst>
        </pc:spChg>
      </pc:sldChg>
      <pc:sldChg chg="delSp modSp">
        <pc:chgData name="Merrell, Timothy M CIV (USA)" userId="S::timothy.m.merrell@uscg.mil::adc478d8-ca49-4c6c-b614-f5ce75cb132a" providerId="AD" clId="Web-{77A12170-668F-4F47-971D-7D183A32873C}" dt="2021-10-05T18:32:08.470" v="22"/>
        <pc:sldMkLst>
          <pc:docMk/>
          <pc:sldMk cId="4259247550" sldId="264"/>
        </pc:sldMkLst>
        <pc:spChg chg="mod">
          <ac:chgData name="Merrell, Timothy M CIV (USA)" userId="S::timothy.m.merrell@uscg.mil::adc478d8-ca49-4c6c-b614-f5ce75cb132a" providerId="AD" clId="Web-{77A12170-668F-4F47-971D-7D183A32873C}" dt="2021-10-05T18:31:32.813" v="15" actId="20577"/>
          <ac:spMkLst>
            <pc:docMk/>
            <pc:sldMk cId="4259247550" sldId="264"/>
            <ac:spMk id="6" creationId="{00000000-0000-0000-0000-000000000000}"/>
          </ac:spMkLst>
        </pc:spChg>
        <pc:spChg chg="del">
          <ac:chgData name="Merrell, Timothy M CIV (USA)" userId="S::timothy.m.merrell@uscg.mil::adc478d8-ca49-4c6c-b614-f5ce75cb132a" providerId="AD" clId="Web-{77A12170-668F-4F47-971D-7D183A32873C}" dt="2021-10-05T18:32:04.126" v="21"/>
          <ac:spMkLst>
            <pc:docMk/>
            <pc:sldMk cId="4259247550" sldId="264"/>
            <ac:spMk id="11" creationId="{00000000-0000-0000-0000-000000000000}"/>
          </ac:spMkLst>
        </pc:spChg>
        <pc:spChg chg="del">
          <ac:chgData name="Merrell, Timothy M CIV (USA)" userId="S::timothy.m.merrell@uscg.mil::adc478d8-ca49-4c6c-b614-f5ce75cb132a" providerId="AD" clId="Web-{77A12170-668F-4F47-971D-7D183A32873C}" dt="2021-10-05T18:32:08.470" v="22"/>
          <ac:spMkLst>
            <pc:docMk/>
            <pc:sldMk cId="4259247550" sldId="264"/>
            <ac:spMk id="13" creationId="{00000000-0000-0000-0000-000000000000}"/>
          </ac:spMkLst>
        </pc:spChg>
        <pc:grpChg chg="mod">
          <ac:chgData name="Merrell, Timothy M CIV (USA)" userId="S::timothy.m.merrell@uscg.mil::adc478d8-ca49-4c6c-b614-f5ce75cb132a" providerId="AD" clId="Web-{77A12170-668F-4F47-971D-7D183A32873C}" dt="2021-10-05T18:31:37.954" v="16" actId="1076"/>
          <ac:grpSpMkLst>
            <pc:docMk/>
            <pc:sldMk cId="4259247550" sldId="264"/>
            <ac:grpSpMk id="5" creationId="{00000000-0000-0000-0000-000000000000}"/>
          </ac:grpSpMkLst>
        </pc:grpChg>
        <pc:grpChg chg="del">
          <ac:chgData name="Merrell, Timothy M CIV (USA)" userId="S::timothy.m.merrell@uscg.mil::adc478d8-ca49-4c6c-b614-f5ce75cb132a" providerId="AD" clId="Web-{77A12170-668F-4F47-971D-7D183A32873C}" dt="2021-10-05T18:32:08.470" v="22"/>
          <ac:grpSpMkLst>
            <pc:docMk/>
            <pc:sldMk cId="4259247550" sldId="264"/>
            <ac:grpSpMk id="8" creationId="{00000000-0000-0000-0000-000000000000}"/>
          </ac:grpSpMkLst>
        </pc:grpChg>
        <pc:grpChg chg="del">
          <ac:chgData name="Merrell, Timothy M CIV (USA)" userId="S::timothy.m.merrell@uscg.mil::adc478d8-ca49-4c6c-b614-f5ce75cb132a" providerId="AD" clId="Web-{77A12170-668F-4F47-971D-7D183A32873C}" dt="2021-10-05T18:32:04.126" v="21"/>
          <ac:grpSpMkLst>
            <pc:docMk/>
            <pc:sldMk cId="4259247550" sldId="264"/>
            <ac:grpSpMk id="9" creationId="{00000000-0000-0000-0000-000000000000}"/>
          </ac:grpSpMkLst>
        </pc:grpChg>
        <pc:picChg chg="del">
          <ac:chgData name="Merrell, Timothy M CIV (USA)" userId="S::timothy.m.merrell@uscg.mil::adc478d8-ca49-4c6c-b614-f5ce75cb132a" providerId="AD" clId="Web-{77A12170-668F-4F47-971D-7D183A32873C}" dt="2021-10-05T18:31:12.734" v="2"/>
          <ac:picMkLst>
            <pc:docMk/>
            <pc:sldMk cId="4259247550" sldId="264"/>
            <ac:picMk id="7" creationId="{00000000-0000-0000-0000-000000000000}"/>
          </ac:picMkLst>
        </pc:picChg>
        <pc:picChg chg="mod">
          <ac:chgData name="Merrell, Timothy M CIV (USA)" userId="S::timothy.m.merrell@uscg.mil::adc478d8-ca49-4c6c-b614-f5ce75cb132a" providerId="AD" clId="Web-{77A12170-668F-4F47-971D-7D183A32873C}" dt="2021-10-05T18:31:46.188" v="18" actId="1076"/>
          <ac:picMkLst>
            <pc:docMk/>
            <pc:sldMk cId="4259247550" sldId="264"/>
            <ac:picMk id="10" creationId="{00000000-0000-0000-0000-000000000000}"/>
          </ac:picMkLst>
        </pc:picChg>
        <pc:picChg chg="mod">
          <ac:chgData name="Merrell, Timothy M CIV (USA)" userId="S::timothy.m.merrell@uscg.mil::adc478d8-ca49-4c6c-b614-f5ce75cb132a" providerId="AD" clId="Web-{77A12170-668F-4F47-971D-7D183A32873C}" dt="2021-10-05T18:31:51.626" v="19" actId="1076"/>
          <ac:picMkLst>
            <pc:docMk/>
            <pc:sldMk cId="4259247550" sldId="264"/>
            <ac:picMk id="12" creationId="{00000000-0000-0000-0000-000000000000}"/>
          </ac:picMkLst>
        </pc:picChg>
        <pc:picChg chg="mod">
          <ac:chgData name="Merrell, Timothy M CIV (USA)" userId="S::timothy.m.merrell@uscg.mil::adc478d8-ca49-4c6c-b614-f5ce75cb132a" providerId="AD" clId="Web-{77A12170-668F-4F47-971D-7D183A32873C}" dt="2021-10-05T18:31:57.095" v="20" actId="1076"/>
          <ac:picMkLst>
            <pc:docMk/>
            <pc:sldMk cId="4259247550" sldId="264"/>
            <ac:picMk id="14" creationId="{00000000-0000-0000-0000-000000000000}"/>
          </ac:picMkLst>
        </pc:picChg>
      </pc:sldChg>
      <pc:sldChg chg="modSp">
        <pc:chgData name="Merrell, Timothy M CIV (USA)" userId="S::timothy.m.merrell@uscg.mil::adc478d8-ca49-4c6c-b614-f5ce75cb132a" providerId="AD" clId="Web-{77A12170-668F-4F47-971D-7D183A32873C}" dt="2021-10-05T18:33:35.380" v="90" actId="20577"/>
        <pc:sldMkLst>
          <pc:docMk/>
          <pc:sldMk cId="2995336518" sldId="265"/>
        </pc:sldMkLst>
        <pc:spChg chg="mod">
          <ac:chgData name="Merrell, Timothy M CIV (USA)" userId="S::timothy.m.merrell@uscg.mil::adc478d8-ca49-4c6c-b614-f5ce75cb132a" providerId="AD" clId="Web-{77A12170-668F-4F47-971D-7D183A32873C}" dt="2021-10-05T18:33:35.380" v="90" actId="20577"/>
          <ac:spMkLst>
            <pc:docMk/>
            <pc:sldMk cId="2995336518" sldId="265"/>
            <ac:spMk id="8" creationId="{00000000-0000-0000-0000-000000000000}"/>
          </ac:spMkLst>
        </pc:spChg>
      </pc:sldChg>
      <pc:sldChg chg="modSp">
        <pc:chgData name="Merrell, Timothy M CIV (USA)" userId="S::timothy.m.merrell@uscg.mil::adc478d8-ca49-4c6c-b614-f5ce75cb132a" providerId="AD" clId="Web-{77A12170-668F-4F47-971D-7D183A32873C}" dt="2021-10-05T18:35:35.040" v="163" actId="20577"/>
        <pc:sldMkLst>
          <pc:docMk/>
          <pc:sldMk cId="2872025134" sldId="266"/>
        </pc:sldMkLst>
        <pc:spChg chg="mod">
          <ac:chgData name="Merrell, Timothy M CIV (USA)" userId="S::timothy.m.merrell@uscg.mil::adc478d8-ca49-4c6c-b614-f5ce75cb132a" providerId="AD" clId="Web-{77A12170-668F-4F47-971D-7D183A32873C}" dt="2021-10-05T18:35:35.040" v="163" actId="20577"/>
          <ac:spMkLst>
            <pc:docMk/>
            <pc:sldMk cId="2872025134" sldId="266"/>
            <ac:spMk id="6" creationId="{00000000-0000-0000-0000-000000000000}"/>
          </ac:spMkLst>
        </pc:spChg>
      </pc:sldChg>
      <pc:sldChg chg="modSp">
        <pc:chgData name="Merrell, Timothy M CIV (USA)" userId="S::timothy.m.merrell@uscg.mil::adc478d8-ca49-4c6c-b614-f5ce75cb132a" providerId="AD" clId="Web-{77A12170-668F-4F47-971D-7D183A32873C}" dt="2021-10-05T18:34:01.631" v="116" actId="20577"/>
        <pc:sldMkLst>
          <pc:docMk/>
          <pc:sldMk cId="2762604687" sldId="267"/>
        </pc:sldMkLst>
        <pc:spChg chg="mod">
          <ac:chgData name="Merrell, Timothy M CIV (USA)" userId="S::timothy.m.merrell@uscg.mil::adc478d8-ca49-4c6c-b614-f5ce75cb132a" providerId="AD" clId="Web-{77A12170-668F-4F47-971D-7D183A32873C}" dt="2021-10-05T18:34:01.631" v="116" actId="20577"/>
          <ac:spMkLst>
            <pc:docMk/>
            <pc:sldMk cId="2762604687" sldId="267"/>
            <ac:spMk id="6" creationId="{00000000-0000-0000-0000-000000000000}"/>
          </ac:spMkLst>
        </pc:spChg>
      </pc:sldChg>
      <pc:sldChg chg="modSp">
        <pc:chgData name="Merrell, Timothy M CIV (USA)" userId="S::timothy.m.merrell@uscg.mil::adc478d8-ca49-4c6c-b614-f5ce75cb132a" providerId="AD" clId="Web-{77A12170-668F-4F47-971D-7D183A32873C}" dt="2021-10-05T18:34:22.834" v="125" actId="20577"/>
        <pc:sldMkLst>
          <pc:docMk/>
          <pc:sldMk cId="1662929083" sldId="268"/>
        </pc:sldMkLst>
        <pc:spChg chg="mod">
          <ac:chgData name="Merrell, Timothy M CIV (USA)" userId="S::timothy.m.merrell@uscg.mil::adc478d8-ca49-4c6c-b614-f5ce75cb132a" providerId="AD" clId="Web-{77A12170-668F-4F47-971D-7D183A32873C}" dt="2021-10-05T18:34:22.834" v="125" actId="20577"/>
          <ac:spMkLst>
            <pc:docMk/>
            <pc:sldMk cId="1662929083" sldId="268"/>
            <ac:spMk id="6" creationId="{00000000-0000-0000-0000-000000000000}"/>
          </ac:spMkLst>
        </pc:spChg>
      </pc:sldChg>
      <pc:sldChg chg="modSp">
        <pc:chgData name="Merrell, Timothy M CIV (USA)" userId="S::timothy.m.merrell@uscg.mil::adc478d8-ca49-4c6c-b614-f5ce75cb132a" providerId="AD" clId="Web-{77A12170-668F-4F47-971D-7D183A32873C}" dt="2021-10-05T18:35:06.695" v="154" actId="20577"/>
        <pc:sldMkLst>
          <pc:docMk/>
          <pc:sldMk cId="2127996315" sldId="269"/>
        </pc:sldMkLst>
        <pc:spChg chg="mod">
          <ac:chgData name="Merrell, Timothy M CIV (USA)" userId="S::timothy.m.merrell@uscg.mil::adc478d8-ca49-4c6c-b614-f5ce75cb132a" providerId="AD" clId="Web-{77A12170-668F-4F47-971D-7D183A32873C}" dt="2021-10-05T18:35:06.695" v="154" actId="20577"/>
          <ac:spMkLst>
            <pc:docMk/>
            <pc:sldMk cId="2127996315" sldId="269"/>
            <ac:spMk id="6" creationId="{00000000-0000-0000-0000-000000000000}"/>
          </ac:spMkLst>
        </pc:spChg>
      </pc:sldChg>
      <pc:sldChg chg="modSp">
        <pc:chgData name="Merrell, Timothy M CIV (USA)" userId="S::timothy.m.merrell@uscg.mil::adc478d8-ca49-4c6c-b614-f5ce75cb132a" providerId="AD" clId="Web-{77A12170-668F-4F47-971D-7D183A32873C}" dt="2021-10-05T18:38:47.359" v="269" actId="20577"/>
        <pc:sldMkLst>
          <pc:docMk/>
          <pc:sldMk cId="1248598074" sldId="270"/>
        </pc:sldMkLst>
        <pc:spChg chg="mod">
          <ac:chgData name="Merrell, Timothy M CIV (USA)" userId="S::timothy.m.merrell@uscg.mil::adc478d8-ca49-4c6c-b614-f5ce75cb132a" providerId="AD" clId="Web-{77A12170-668F-4F47-971D-7D183A32873C}" dt="2021-10-05T18:38:47.359" v="269" actId="20577"/>
          <ac:spMkLst>
            <pc:docMk/>
            <pc:sldMk cId="1248598074" sldId="270"/>
            <ac:spMk id="8" creationId="{00000000-0000-0000-0000-000000000000}"/>
          </ac:spMkLst>
        </pc:spChg>
      </pc:sldChg>
      <pc:sldChg chg="modSp">
        <pc:chgData name="Merrell, Timothy M CIV (USA)" userId="S::timothy.m.merrell@uscg.mil::adc478d8-ca49-4c6c-b614-f5ce75cb132a" providerId="AD" clId="Web-{77A12170-668F-4F47-971D-7D183A32873C}" dt="2021-10-05T18:37:54.092" v="229" actId="20577"/>
        <pc:sldMkLst>
          <pc:docMk/>
          <pc:sldMk cId="2874340189" sldId="281"/>
        </pc:sldMkLst>
        <pc:spChg chg="mod">
          <ac:chgData name="Merrell, Timothy M CIV (USA)" userId="S::timothy.m.merrell@uscg.mil::adc478d8-ca49-4c6c-b614-f5ce75cb132a" providerId="AD" clId="Web-{77A12170-668F-4F47-971D-7D183A32873C}" dt="2021-10-05T18:37:54.092" v="229" actId="20577"/>
          <ac:spMkLst>
            <pc:docMk/>
            <pc:sldMk cId="2874340189" sldId="281"/>
            <ac:spMk id="6" creationId="{00000000-0000-0000-0000-000000000000}"/>
          </ac:spMkLst>
        </pc:spChg>
      </pc:sldChg>
    </pc:docChg>
  </pc:docChgLst>
  <pc:docChgLst>
    <pc:chgData name="Atadero, Robert M CIV USCG BASE KETCHIKAN (USA)" userId="S::robert.m.atadero@uscg.mil::9c1efb8d-19bc-415a-926c-9be5193b770c" providerId="AD" clId="Web-{B66CC485-A904-4CA8-9343-579F122207D8}"/>
    <pc:docChg chg="sldOrd">
      <pc:chgData name="Atadero, Robert M CIV USCG BASE KETCHIKAN (USA)" userId="S::robert.m.atadero@uscg.mil::9c1efb8d-19bc-415a-926c-9be5193b770c" providerId="AD" clId="Web-{B66CC485-A904-4CA8-9343-579F122207D8}" dt="2023-01-11T23:27:18.946" v="0"/>
      <pc:docMkLst>
        <pc:docMk/>
      </pc:docMkLst>
      <pc:sldChg chg="ord">
        <pc:chgData name="Atadero, Robert M CIV USCG BASE KETCHIKAN (USA)" userId="S::robert.m.atadero@uscg.mil::9c1efb8d-19bc-415a-926c-9be5193b770c" providerId="AD" clId="Web-{B66CC485-A904-4CA8-9343-579F122207D8}" dt="2023-01-11T23:27:18.946" v="0"/>
        <pc:sldMkLst>
          <pc:docMk/>
          <pc:sldMk cId="1719702093" sldId="284"/>
        </pc:sldMkLst>
      </pc:sldChg>
    </pc:docChg>
  </pc:docChgLst>
  <pc:docChgLst>
    <pc:chgData name="Morabito, Christina R CIV USCG CG ACADEMY (USA)" userId="S::christina.r.morabito@uscg.mil::0bc72bb0-dc1c-4e01-9892-403632684144" providerId="AD" clId="Web-{932150DB-5952-4EB2-8AED-8A404BDE6411}"/>
    <pc:docChg chg="modSld">
      <pc:chgData name="Morabito, Christina R CIV USCG CG ACADEMY (USA)" userId="S::christina.r.morabito@uscg.mil::0bc72bb0-dc1c-4e01-9892-403632684144" providerId="AD" clId="Web-{932150DB-5952-4EB2-8AED-8A404BDE6411}" dt="2023-03-26T19:33:44.083" v="4" actId="1076"/>
      <pc:docMkLst>
        <pc:docMk/>
      </pc:docMkLst>
      <pc:sldChg chg="modSp">
        <pc:chgData name="Morabito, Christina R CIV USCG CG ACADEMY (USA)" userId="S::christina.r.morabito@uscg.mil::0bc72bb0-dc1c-4e01-9892-403632684144" providerId="AD" clId="Web-{932150DB-5952-4EB2-8AED-8A404BDE6411}" dt="2023-03-26T19:33:44.083" v="4" actId="1076"/>
        <pc:sldMkLst>
          <pc:docMk/>
          <pc:sldMk cId="1440594187" sldId="261"/>
        </pc:sldMkLst>
        <pc:spChg chg="mod">
          <ac:chgData name="Morabito, Christina R CIV USCG CG ACADEMY (USA)" userId="S::christina.r.morabito@uscg.mil::0bc72bb0-dc1c-4e01-9892-403632684144" providerId="AD" clId="Web-{932150DB-5952-4EB2-8AED-8A404BDE6411}" dt="2023-03-26T19:33:44.083" v="4" actId="1076"/>
          <ac:spMkLst>
            <pc:docMk/>
            <pc:sldMk cId="1440594187" sldId="261"/>
            <ac:spMk id="9" creationId="{00000000-0000-0000-0000-000000000000}"/>
          </ac:spMkLst>
        </pc:spChg>
      </pc:sldChg>
    </pc:docChg>
  </pc:docChgLst>
  <pc:docChgLst>
    <pc:chgData name="Atadero, Robert M CIV USCG BASE KETCHIKAN (USA)" userId="S::robert.m.atadero@uscg.mil::9c1efb8d-19bc-415a-926c-9be5193b770c" providerId="AD" clId="Web-{D7E6BFAD-27E4-4375-E4F2-EF20571C1CDF}"/>
    <pc:docChg chg="sldOrd">
      <pc:chgData name="Atadero, Robert M CIV USCG BASE KETCHIKAN (USA)" userId="S::robert.m.atadero@uscg.mil::9c1efb8d-19bc-415a-926c-9be5193b770c" providerId="AD" clId="Web-{D7E6BFAD-27E4-4375-E4F2-EF20571C1CDF}" dt="2023-01-13T15:37:54.359" v="0"/>
      <pc:docMkLst>
        <pc:docMk/>
      </pc:docMkLst>
      <pc:sldChg chg="ord">
        <pc:chgData name="Atadero, Robert M CIV USCG BASE KETCHIKAN (USA)" userId="S::robert.m.atadero@uscg.mil::9c1efb8d-19bc-415a-926c-9be5193b770c" providerId="AD" clId="Web-{D7E6BFAD-27E4-4375-E4F2-EF20571C1CDF}" dt="2023-01-13T15:37:54.359" v="0"/>
        <pc:sldMkLst>
          <pc:docMk/>
          <pc:sldMk cId="1719702093" sldId="284"/>
        </pc:sldMkLst>
      </pc:sldChg>
    </pc:docChg>
  </pc:docChgLst>
  <pc:docChgLst>
    <pc:chgData name="Merrell, Timothy M CIV (USA)" userId="S::timothy.m.merrell@uscg.mil::adc478d8-ca49-4c6c-b614-f5ce75cb132a" providerId="AD" clId="Web-{2FE7A510-4F00-4283-973F-F0367C1BE636}"/>
    <pc:docChg chg="modSld">
      <pc:chgData name="Merrell, Timothy M CIV (USA)" userId="S::timothy.m.merrell@uscg.mil::adc478d8-ca49-4c6c-b614-f5ce75cb132a" providerId="AD" clId="Web-{2FE7A510-4F00-4283-973F-F0367C1BE636}" dt="2023-03-14T18:55:41.492" v="54"/>
      <pc:docMkLst>
        <pc:docMk/>
      </pc:docMkLst>
      <pc:sldChg chg="modSp">
        <pc:chgData name="Merrell, Timothy M CIV (USA)" userId="S::timothy.m.merrell@uscg.mil::adc478d8-ca49-4c6c-b614-f5ce75cb132a" providerId="AD" clId="Web-{2FE7A510-4F00-4283-973F-F0367C1BE636}" dt="2023-03-14T18:51:17.519" v="4" actId="20577"/>
        <pc:sldMkLst>
          <pc:docMk/>
          <pc:sldMk cId="936906052" sldId="274"/>
        </pc:sldMkLst>
        <pc:spChg chg="mod">
          <ac:chgData name="Merrell, Timothy M CIV (USA)" userId="S::timothy.m.merrell@uscg.mil::adc478d8-ca49-4c6c-b614-f5ce75cb132a" providerId="AD" clId="Web-{2FE7A510-4F00-4283-973F-F0367C1BE636}" dt="2023-03-14T18:51:17.519" v="4" actId="20577"/>
          <ac:spMkLst>
            <pc:docMk/>
            <pc:sldMk cId="936906052" sldId="274"/>
            <ac:spMk id="7171" creationId="{00000000-0000-0000-0000-000000000000}"/>
          </ac:spMkLst>
        </pc:spChg>
      </pc:sldChg>
      <pc:sldChg chg="modSp modNotes">
        <pc:chgData name="Merrell, Timothy M CIV (USA)" userId="S::timothy.m.merrell@uscg.mil::adc478d8-ca49-4c6c-b614-f5ce75cb132a" providerId="AD" clId="Web-{2FE7A510-4F00-4283-973F-F0367C1BE636}" dt="2023-03-14T18:55:41.492" v="54"/>
        <pc:sldMkLst>
          <pc:docMk/>
          <pc:sldMk cId="448684007" sldId="288"/>
        </pc:sldMkLst>
        <pc:spChg chg="mod">
          <ac:chgData name="Merrell, Timothy M CIV (USA)" userId="S::timothy.m.merrell@uscg.mil::adc478d8-ca49-4c6c-b614-f5ce75cb132a" providerId="AD" clId="Web-{2FE7A510-4F00-4283-973F-F0367C1BE636}" dt="2023-03-14T18:52:09.879" v="17" actId="20577"/>
          <ac:spMkLst>
            <pc:docMk/>
            <pc:sldMk cId="448684007" sldId="288"/>
            <ac:spMk id="2" creationId="{00000000-0000-0000-0000-000000000000}"/>
          </ac:spMkLst>
        </pc:spChg>
      </pc:sldChg>
    </pc:docChg>
  </pc:docChgLst>
  <pc:docChgLst>
    <pc:chgData name="Merrell, Timothy M CIV (USA)" userId="S::timothy.m.merrell@uscg.mil::adc478d8-ca49-4c6c-b614-f5ce75cb132a" providerId="AD" clId="Web-{706AB283-B519-47A6-8010-CF4380A96946}"/>
    <pc:docChg chg="addSld modSld sldOrd">
      <pc:chgData name="Merrell, Timothy M CIV (USA)" userId="S::timothy.m.merrell@uscg.mil::adc478d8-ca49-4c6c-b614-f5ce75cb132a" providerId="AD" clId="Web-{706AB283-B519-47A6-8010-CF4380A96946}" dt="2023-03-14T18:48:11.753" v="20"/>
      <pc:docMkLst>
        <pc:docMk/>
      </pc:docMkLst>
      <pc:sldChg chg="delSp modSp">
        <pc:chgData name="Merrell, Timothy M CIV (USA)" userId="S::timothy.m.merrell@uscg.mil::adc478d8-ca49-4c6c-b614-f5ce75cb132a" providerId="AD" clId="Web-{706AB283-B519-47A6-8010-CF4380A96946}" dt="2023-03-14T18:40:14.275" v="3" actId="1076"/>
        <pc:sldMkLst>
          <pc:docMk/>
          <pc:sldMk cId="1719702093" sldId="284"/>
        </pc:sldMkLst>
        <pc:spChg chg="mod">
          <ac:chgData name="Merrell, Timothy M CIV (USA)" userId="S::timothy.m.merrell@uscg.mil::adc478d8-ca49-4c6c-b614-f5ce75cb132a" providerId="AD" clId="Web-{706AB283-B519-47A6-8010-CF4380A96946}" dt="2023-03-14T18:40:14.275" v="3" actId="1076"/>
          <ac:spMkLst>
            <pc:docMk/>
            <pc:sldMk cId="1719702093" sldId="284"/>
            <ac:spMk id="5" creationId="{00000000-0000-0000-0000-000000000000}"/>
          </ac:spMkLst>
        </pc:spChg>
        <pc:grpChg chg="mod">
          <ac:chgData name="Merrell, Timothy M CIV (USA)" userId="S::timothy.m.merrell@uscg.mil::adc478d8-ca49-4c6c-b614-f5ce75cb132a" providerId="AD" clId="Web-{706AB283-B519-47A6-8010-CF4380A96946}" dt="2023-03-14T18:40:05.603" v="2" actId="1076"/>
          <ac:grpSpMkLst>
            <pc:docMk/>
            <pc:sldMk cId="1719702093" sldId="284"/>
            <ac:grpSpMk id="4" creationId="{00000000-0000-0000-0000-000000000000}"/>
          </ac:grpSpMkLst>
        </pc:grpChg>
        <pc:picChg chg="del">
          <ac:chgData name="Merrell, Timothy M CIV (USA)" userId="S::timothy.m.merrell@uscg.mil::adc478d8-ca49-4c6c-b614-f5ce75cb132a" providerId="AD" clId="Web-{706AB283-B519-47A6-8010-CF4380A96946}" dt="2023-03-14T18:39:57.697" v="1"/>
          <ac:picMkLst>
            <pc:docMk/>
            <pc:sldMk cId="1719702093" sldId="284"/>
            <ac:picMk id="6" creationId="{00000000-0000-0000-0000-000000000000}"/>
          </ac:picMkLst>
        </pc:picChg>
      </pc:sldChg>
      <pc:sldChg chg="modSp add ord replId">
        <pc:chgData name="Merrell, Timothy M CIV (USA)" userId="S::timothy.m.merrell@uscg.mil::adc478d8-ca49-4c6c-b614-f5ce75cb132a" providerId="AD" clId="Web-{706AB283-B519-47A6-8010-CF4380A96946}" dt="2023-03-14T18:46:33.220" v="19"/>
        <pc:sldMkLst>
          <pc:docMk/>
          <pc:sldMk cId="2068097535" sldId="287"/>
        </pc:sldMkLst>
        <pc:spChg chg="mod">
          <ac:chgData name="Merrell, Timothy M CIV (USA)" userId="S::timothy.m.merrell@uscg.mil::adc478d8-ca49-4c6c-b614-f5ce75cb132a" providerId="AD" clId="Web-{706AB283-B519-47A6-8010-CF4380A96946}" dt="2023-03-14T18:44:32.421" v="18" actId="20577"/>
          <ac:spMkLst>
            <pc:docMk/>
            <pc:sldMk cId="2068097535" sldId="287"/>
            <ac:spMk id="2" creationId="{00000000-0000-0000-0000-000000000000}"/>
          </ac:spMkLst>
        </pc:spChg>
      </pc:sldChg>
      <pc:sldChg chg="add replId">
        <pc:chgData name="Merrell, Timothy M CIV (USA)" userId="S::timothy.m.merrell@uscg.mil::adc478d8-ca49-4c6c-b614-f5ce75cb132a" providerId="AD" clId="Web-{706AB283-B519-47A6-8010-CF4380A96946}" dt="2023-03-14T18:48:11.753" v="20"/>
        <pc:sldMkLst>
          <pc:docMk/>
          <pc:sldMk cId="448684007" sldId="288"/>
        </pc:sldMkLst>
      </pc:sldChg>
    </pc:docChg>
  </pc:docChgLst>
  <pc:docChgLst>
    <pc:chgData name="Merrell, Timothy M CIV (USA)" userId="S::timothy.m.merrell@uscg.mil::adc478d8-ca49-4c6c-b614-f5ce75cb132a" providerId="AD" clId="Web-{34EE1CCA-3ED6-4896-B055-F1CC08CEE9D5}"/>
    <pc:docChg chg="modSld">
      <pc:chgData name="Merrell, Timothy M CIV (USA)" userId="S::timothy.m.merrell@uscg.mil::adc478d8-ca49-4c6c-b614-f5ce75cb132a" providerId="AD" clId="Web-{34EE1CCA-3ED6-4896-B055-F1CC08CEE9D5}" dt="2022-06-16T17:09:19.636" v="4"/>
      <pc:docMkLst>
        <pc:docMk/>
      </pc:docMkLst>
      <pc:sldChg chg="modNotes">
        <pc:chgData name="Merrell, Timothy M CIV (USA)" userId="S::timothy.m.merrell@uscg.mil::adc478d8-ca49-4c6c-b614-f5ce75cb132a" providerId="AD" clId="Web-{34EE1CCA-3ED6-4896-B055-F1CC08CEE9D5}" dt="2022-06-16T17:07:45.697" v="1"/>
        <pc:sldMkLst>
          <pc:docMk/>
          <pc:sldMk cId="1662929083" sldId="268"/>
        </pc:sldMkLst>
      </pc:sldChg>
      <pc:sldChg chg="modNotes">
        <pc:chgData name="Merrell, Timothy M CIV (USA)" userId="S::timothy.m.merrell@uscg.mil::adc478d8-ca49-4c6c-b614-f5ce75cb132a" providerId="AD" clId="Web-{34EE1CCA-3ED6-4896-B055-F1CC08CEE9D5}" dt="2022-06-16T17:09:19.636" v="4"/>
        <pc:sldMkLst>
          <pc:docMk/>
          <pc:sldMk cId="2790472089"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E9122-0595-4409-A4BE-26E589B3F510}"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4EC30522-E1A9-4998-A540-64FD2737152F}">
      <dgm:prSet phldrT="[Text]" custT="1"/>
      <dgm:spPr/>
      <dgm:t>
        <a:bodyPr/>
        <a:lstStyle/>
        <a:p>
          <a:r>
            <a:rPr lang="en-US" sz="1800" dirty="0">
              <a:latin typeface="Arial Black" panose="020B0A04020102020204" pitchFamily="34" charset="0"/>
            </a:rPr>
            <a:t>THOUGHTS</a:t>
          </a:r>
          <a:endParaRPr lang="en-US" sz="2000" dirty="0">
            <a:latin typeface="Arial Black" panose="020B0A04020102020204" pitchFamily="34" charset="0"/>
          </a:endParaRPr>
        </a:p>
      </dgm:t>
    </dgm:pt>
    <dgm:pt modelId="{798E81EB-47CD-4039-93E8-27B6FD717BE3}" type="parTrans" cxnId="{B2E4CCCD-CBE9-424F-BBBF-52A0D013FA9E}">
      <dgm:prSet/>
      <dgm:spPr/>
      <dgm:t>
        <a:bodyPr/>
        <a:lstStyle/>
        <a:p>
          <a:endParaRPr lang="en-US"/>
        </a:p>
      </dgm:t>
    </dgm:pt>
    <dgm:pt modelId="{2F7C9EE5-D6DF-4614-9FCB-7339A10713E4}" type="sibTrans" cxnId="{B2E4CCCD-CBE9-424F-BBBF-52A0D013FA9E}">
      <dgm:prSet/>
      <dgm:spPr/>
      <dgm:t>
        <a:bodyPr/>
        <a:lstStyle/>
        <a:p>
          <a:endParaRPr lang="en-US"/>
        </a:p>
      </dgm:t>
    </dgm:pt>
    <dgm:pt modelId="{D6AB0097-BF69-4D07-8404-057FFEA34244}">
      <dgm:prSet phldrT="[Text]" custT="1"/>
      <dgm:spPr/>
      <dgm:t>
        <a:bodyPr/>
        <a:lstStyle/>
        <a:p>
          <a:r>
            <a:rPr lang="en-US" sz="1800" dirty="0">
              <a:latin typeface="Arial Black" panose="020B0A04020102020204" pitchFamily="34" charset="0"/>
            </a:rPr>
            <a:t>BEHAVIORS</a:t>
          </a:r>
        </a:p>
      </dgm:t>
    </dgm:pt>
    <dgm:pt modelId="{9701CA4C-B69A-4CCB-ACE5-D8643AD2BB5E}" type="parTrans" cxnId="{7C516D53-F234-4A31-B567-4BC894F10CD5}">
      <dgm:prSet/>
      <dgm:spPr/>
      <dgm:t>
        <a:bodyPr/>
        <a:lstStyle/>
        <a:p>
          <a:endParaRPr lang="en-US"/>
        </a:p>
      </dgm:t>
    </dgm:pt>
    <dgm:pt modelId="{B26DEF9A-BED7-4C68-BFCA-8E32F416309E}" type="sibTrans" cxnId="{7C516D53-F234-4A31-B567-4BC894F10CD5}">
      <dgm:prSet/>
      <dgm:spPr/>
      <dgm:t>
        <a:bodyPr/>
        <a:lstStyle/>
        <a:p>
          <a:endParaRPr lang="en-US"/>
        </a:p>
      </dgm:t>
    </dgm:pt>
    <dgm:pt modelId="{D6E44D05-6D51-4FCE-A0A0-94EDD04D9CCA}">
      <dgm:prSet phldrT="[Text]" custT="1"/>
      <dgm:spPr/>
      <dgm:t>
        <a:bodyPr/>
        <a:lstStyle/>
        <a:p>
          <a:r>
            <a:rPr lang="en-US" sz="1800" dirty="0">
              <a:latin typeface="Arial Black" panose="020B0A04020102020204" pitchFamily="34" charset="0"/>
            </a:rPr>
            <a:t>EMOTIONS</a:t>
          </a:r>
        </a:p>
      </dgm:t>
    </dgm:pt>
    <dgm:pt modelId="{8B2F57C1-703A-4CD8-8FCA-B517BB957FDB}" type="parTrans" cxnId="{46C13B36-5839-4A5A-A8F8-3B04E7EDB230}">
      <dgm:prSet/>
      <dgm:spPr/>
      <dgm:t>
        <a:bodyPr/>
        <a:lstStyle/>
        <a:p>
          <a:endParaRPr lang="en-US"/>
        </a:p>
      </dgm:t>
    </dgm:pt>
    <dgm:pt modelId="{23051D30-AF97-4D15-8C05-39209A34C4AD}" type="sibTrans" cxnId="{46C13B36-5839-4A5A-A8F8-3B04E7EDB230}">
      <dgm:prSet/>
      <dgm:spPr/>
      <dgm:t>
        <a:bodyPr/>
        <a:lstStyle/>
        <a:p>
          <a:endParaRPr lang="en-US"/>
        </a:p>
      </dgm:t>
    </dgm:pt>
    <dgm:pt modelId="{426969E2-D243-489E-BC7B-86ADB9CEE0F3}" type="pres">
      <dgm:prSet presAssocID="{3EAE9122-0595-4409-A4BE-26E589B3F510}" presName="Name0" presStyleCnt="0">
        <dgm:presLayoutVars>
          <dgm:dir/>
          <dgm:resizeHandles val="exact"/>
        </dgm:presLayoutVars>
      </dgm:prSet>
      <dgm:spPr/>
    </dgm:pt>
    <dgm:pt modelId="{91417DAF-5A7E-4B63-A683-B83ED73E23E7}" type="pres">
      <dgm:prSet presAssocID="{4EC30522-E1A9-4998-A540-64FD2737152F}" presName="node" presStyleLbl="node1" presStyleIdx="0" presStyleCnt="3" custScaleX="143232">
        <dgm:presLayoutVars>
          <dgm:bulletEnabled val="1"/>
        </dgm:presLayoutVars>
      </dgm:prSet>
      <dgm:spPr>
        <a:prstGeom prst="flowChartAlternateProcess">
          <a:avLst/>
        </a:prstGeom>
      </dgm:spPr>
    </dgm:pt>
    <dgm:pt modelId="{F9E029EB-EAD3-44B8-A73B-3E884A09CF2B}" type="pres">
      <dgm:prSet presAssocID="{2F7C9EE5-D6DF-4614-9FCB-7339A10713E4}" presName="sibTrans" presStyleLbl="sibTrans2D1" presStyleIdx="0" presStyleCnt="3"/>
      <dgm:spPr/>
    </dgm:pt>
    <dgm:pt modelId="{E6A7EAC2-FFB3-4B67-9982-52D9BBC01D78}" type="pres">
      <dgm:prSet presAssocID="{2F7C9EE5-D6DF-4614-9FCB-7339A10713E4}" presName="connectorText" presStyleLbl="sibTrans2D1" presStyleIdx="0" presStyleCnt="3"/>
      <dgm:spPr/>
    </dgm:pt>
    <dgm:pt modelId="{E53B77EC-3E22-431D-94BA-F176F1E4CF3E}" type="pres">
      <dgm:prSet presAssocID="{D6AB0097-BF69-4D07-8404-057FFEA34244}" presName="node" presStyleLbl="node1" presStyleIdx="1" presStyleCnt="3" custScaleX="136035" custRadScaleRad="102057" custRadScaleInc="-1107">
        <dgm:presLayoutVars>
          <dgm:bulletEnabled val="1"/>
        </dgm:presLayoutVars>
      </dgm:prSet>
      <dgm:spPr>
        <a:prstGeom prst="flowChartAlternateProcess">
          <a:avLst/>
        </a:prstGeom>
      </dgm:spPr>
    </dgm:pt>
    <dgm:pt modelId="{FCC5F0C7-3134-46EE-B510-479FEB8D717B}" type="pres">
      <dgm:prSet presAssocID="{B26DEF9A-BED7-4C68-BFCA-8E32F416309E}" presName="sibTrans" presStyleLbl="sibTrans2D1" presStyleIdx="1" presStyleCnt="3"/>
      <dgm:spPr/>
    </dgm:pt>
    <dgm:pt modelId="{B37D0919-440A-4410-B2D9-240116B35E84}" type="pres">
      <dgm:prSet presAssocID="{B26DEF9A-BED7-4C68-BFCA-8E32F416309E}" presName="connectorText" presStyleLbl="sibTrans2D1" presStyleIdx="1" presStyleCnt="3"/>
      <dgm:spPr/>
    </dgm:pt>
    <dgm:pt modelId="{3C9E5F34-3FE4-4673-855E-20FC9838B405}" type="pres">
      <dgm:prSet presAssocID="{D6E44D05-6D51-4FCE-A0A0-94EDD04D9CCA}" presName="node" presStyleLbl="node1" presStyleIdx="2" presStyleCnt="3" custScaleX="132826" custRadScaleRad="108828" custRadScaleInc="4414">
        <dgm:presLayoutVars>
          <dgm:bulletEnabled val="1"/>
        </dgm:presLayoutVars>
      </dgm:prSet>
      <dgm:spPr>
        <a:prstGeom prst="flowChartAlternateProcess">
          <a:avLst/>
        </a:prstGeom>
      </dgm:spPr>
    </dgm:pt>
    <dgm:pt modelId="{B6057E8C-43E6-48A1-AA91-41E4C2FDCD40}" type="pres">
      <dgm:prSet presAssocID="{23051D30-AF97-4D15-8C05-39209A34C4AD}" presName="sibTrans" presStyleLbl="sibTrans2D1" presStyleIdx="2" presStyleCnt="3"/>
      <dgm:spPr/>
    </dgm:pt>
    <dgm:pt modelId="{F69FA520-DD8E-4DC8-848C-3B0A3F418A91}" type="pres">
      <dgm:prSet presAssocID="{23051D30-AF97-4D15-8C05-39209A34C4AD}" presName="connectorText" presStyleLbl="sibTrans2D1" presStyleIdx="2" presStyleCnt="3"/>
      <dgm:spPr/>
    </dgm:pt>
  </dgm:ptLst>
  <dgm:cxnLst>
    <dgm:cxn modelId="{9857F300-3F26-4C4C-A837-5F5AC451054A}" type="presOf" srcId="{B26DEF9A-BED7-4C68-BFCA-8E32F416309E}" destId="{FCC5F0C7-3134-46EE-B510-479FEB8D717B}" srcOrd="0" destOrd="0" presId="urn:microsoft.com/office/officeart/2005/8/layout/cycle7"/>
    <dgm:cxn modelId="{46C13B36-5839-4A5A-A8F8-3B04E7EDB230}" srcId="{3EAE9122-0595-4409-A4BE-26E589B3F510}" destId="{D6E44D05-6D51-4FCE-A0A0-94EDD04D9CCA}" srcOrd="2" destOrd="0" parTransId="{8B2F57C1-703A-4CD8-8FCA-B517BB957FDB}" sibTransId="{23051D30-AF97-4D15-8C05-39209A34C4AD}"/>
    <dgm:cxn modelId="{06CA7937-7D06-49FB-8F97-4E3568A99663}" type="presOf" srcId="{4EC30522-E1A9-4998-A540-64FD2737152F}" destId="{91417DAF-5A7E-4B63-A683-B83ED73E23E7}" srcOrd="0" destOrd="0" presId="urn:microsoft.com/office/officeart/2005/8/layout/cycle7"/>
    <dgm:cxn modelId="{7C516D53-F234-4A31-B567-4BC894F10CD5}" srcId="{3EAE9122-0595-4409-A4BE-26E589B3F510}" destId="{D6AB0097-BF69-4D07-8404-057FFEA34244}" srcOrd="1" destOrd="0" parTransId="{9701CA4C-B69A-4CCB-ACE5-D8643AD2BB5E}" sibTransId="{B26DEF9A-BED7-4C68-BFCA-8E32F416309E}"/>
    <dgm:cxn modelId="{10E1C282-6574-49C9-AFB1-01C7FB8FEEEE}" type="presOf" srcId="{B26DEF9A-BED7-4C68-BFCA-8E32F416309E}" destId="{B37D0919-440A-4410-B2D9-240116B35E84}" srcOrd="1" destOrd="0" presId="urn:microsoft.com/office/officeart/2005/8/layout/cycle7"/>
    <dgm:cxn modelId="{BB3F1089-A754-4FB9-9CC4-E317CE9CEAB3}" type="presOf" srcId="{3EAE9122-0595-4409-A4BE-26E589B3F510}" destId="{426969E2-D243-489E-BC7B-86ADB9CEE0F3}" srcOrd="0" destOrd="0" presId="urn:microsoft.com/office/officeart/2005/8/layout/cycle7"/>
    <dgm:cxn modelId="{6F809991-46AA-433B-8EAA-1CBE0B82F52C}" type="presOf" srcId="{D6AB0097-BF69-4D07-8404-057FFEA34244}" destId="{E53B77EC-3E22-431D-94BA-F176F1E4CF3E}" srcOrd="0" destOrd="0" presId="urn:microsoft.com/office/officeart/2005/8/layout/cycle7"/>
    <dgm:cxn modelId="{AD1B369B-1DE9-41EF-9515-ECE5F2B62521}" type="presOf" srcId="{2F7C9EE5-D6DF-4614-9FCB-7339A10713E4}" destId="{F9E029EB-EAD3-44B8-A73B-3E884A09CF2B}" srcOrd="0" destOrd="0" presId="urn:microsoft.com/office/officeart/2005/8/layout/cycle7"/>
    <dgm:cxn modelId="{069AF39D-A4A1-4A84-9364-6D7B9AF81253}" type="presOf" srcId="{2F7C9EE5-D6DF-4614-9FCB-7339A10713E4}" destId="{E6A7EAC2-FFB3-4B67-9982-52D9BBC01D78}" srcOrd="1" destOrd="0" presId="urn:microsoft.com/office/officeart/2005/8/layout/cycle7"/>
    <dgm:cxn modelId="{86FE2F9E-357C-419E-8DCD-80D585ED1793}" type="presOf" srcId="{23051D30-AF97-4D15-8C05-39209A34C4AD}" destId="{F69FA520-DD8E-4DC8-848C-3B0A3F418A91}" srcOrd="1" destOrd="0" presId="urn:microsoft.com/office/officeart/2005/8/layout/cycle7"/>
    <dgm:cxn modelId="{B2E4CCCD-CBE9-424F-BBBF-52A0D013FA9E}" srcId="{3EAE9122-0595-4409-A4BE-26E589B3F510}" destId="{4EC30522-E1A9-4998-A540-64FD2737152F}" srcOrd="0" destOrd="0" parTransId="{798E81EB-47CD-4039-93E8-27B6FD717BE3}" sibTransId="{2F7C9EE5-D6DF-4614-9FCB-7339A10713E4}"/>
    <dgm:cxn modelId="{5D02E5DD-CC1C-41E8-B1EF-582D5CDA1FEA}" type="presOf" srcId="{23051D30-AF97-4D15-8C05-39209A34C4AD}" destId="{B6057E8C-43E6-48A1-AA91-41E4C2FDCD40}" srcOrd="0" destOrd="0" presId="urn:microsoft.com/office/officeart/2005/8/layout/cycle7"/>
    <dgm:cxn modelId="{635756FF-AB51-4D48-9C75-5D9E87C9DF04}" type="presOf" srcId="{D6E44D05-6D51-4FCE-A0A0-94EDD04D9CCA}" destId="{3C9E5F34-3FE4-4673-855E-20FC9838B405}" srcOrd="0" destOrd="0" presId="urn:microsoft.com/office/officeart/2005/8/layout/cycle7"/>
    <dgm:cxn modelId="{5900527D-9E43-4AE5-A208-A55B4CF1308F}" type="presParOf" srcId="{426969E2-D243-489E-BC7B-86ADB9CEE0F3}" destId="{91417DAF-5A7E-4B63-A683-B83ED73E23E7}" srcOrd="0" destOrd="0" presId="urn:microsoft.com/office/officeart/2005/8/layout/cycle7"/>
    <dgm:cxn modelId="{7F374896-D385-4BD2-B74D-9E1662B8118F}" type="presParOf" srcId="{426969E2-D243-489E-BC7B-86ADB9CEE0F3}" destId="{F9E029EB-EAD3-44B8-A73B-3E884A09CF2B}" srcOrd="1" destOrd="0" presId="urn:microsoft.com/office/officeart/2005/8/layout/cycle7"/>
    <dgm:cxn modelId="{5FA4DB15-28EC-4F0B-A085-EBC702087D2C}" type="presParOf" srcId="{F9E029EB-EAD3-44B8-A73B-3E884A09CF2B}" destId="{E6A7EAC2-FFB3-4B67-9982-52D9BBC01D78}" srcOrd="0" destOrd="0" presId="urn:microsoft.com/office/officeart/2005/8/layout/cycle7"/>
    <dgm:cxn modelId="{AB269D42-7885-49FA-92CE-3B2764EB2153}" type="presParOf" srcId="{426969E2-D243-489E-BC7B-86ADB9CEE0F3}" destId="{E53B77EC-3E22-431D-94BA-F176F1E4CF3E}" srcOrd="2" destOrd="0" presId="urn:microsoft.com/office/officeart/2005/8/layout/cycle7"/>
    <dgm:cxn modelId="{CE86E697-B0AE-4FBE-81EE-88FCBE3123CC}" type="presParOf" srcId="{426969E2-D243-489E-BC7B-86ADB9CEE0F3}" destId="{FCC5F0C7-3134-46EE-B510-479FEB8D717B}" srcOrd="3" destOrd="0" presId="urn:microsoft.com/office/officeart/2005/8/layout/cycle7"/>
    <dgm:cxn modelId="{D07A59E7-C79F-485F-B5D3-DAAB5D15D6A9}" type="presParOf" srcId="{FCC5F0C7-3134-46EE-B510-479FEB8D717B}" destId="{B37D0919-440A-4410-B2D9-240116B35E84}" srcOrd="0" destOrd="0" presId="urn:microsoft.com/office/officeart/2005/8/layout/cycle7"/>
    <dgm:cxn modelId="{EFD47ADE-3A16-44D8-ADA7-2CC0C48EC840}" type="presParOf" srcId="{426969E2-D243-489E-BC7B-86ADB9CEE0F3}" destId="{3C9E5F34-3FE4-4673-855E-20FC9838B405}" srcOrd="4" destOrd="0" presId="urn:microsoft.com/office/officeart/2005/8/layout/cycle7"/>
    <dgm:cxn modelId="{159D7680-E786-4460-9E13-89A94D1392D3}" type="presParOf" srcId="{426969E2-D243-489E-BC7B-86ADB9CEE0F3}" destId="{B6057E8C-43E6-48A1-AA91-41E4C2FDCD40}" srcOrd="5" destOrd="0" presId="urn:microsoft.com/office/officeart/2005/8/layout/cycle7"/>
    <dgm:cxn modelId="{17ED18E6-A512-44F5-8AA1-140D8C886042}" type="presParOf" srcId="{B6057E8C-43E6-48A1-AA91-41E4C2FDCD40}" destId="{F69FA520-DD8E-4DC8-848C-3B0A3F418A9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AA290-5C10-41FE-A9E0-31310D2AE72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4E243241-5074-4D8B-86C3-94EE4ED0E70B}">
      <dgm:prSet phldrT="[Text]" custT="1"/>
      <dgm:spPr/>
      <dgm:t>
        <a:bodyPr/>
        <a:lstStyle/>
        <a:p>
          <a:r>
            <a:rPr lang="en-US" sz="2400" dirty="0">
              <a:latin typeface="Arial" panose="020B0604020202020204" pitchFamily="34" charset="0"/>
              <a:cs typeface="Arial" panose="020B0604020202020204" pitchFamily="34" charset="0"/>
            </a:rPr>
            <a:t>Defuse</a:t>
          </a:r>
        </a:p>
      </dgm:t>
    </dgm:pt>
    <dgm:pt modelId="{00E95388-1E0D-4F1D-8FC9-B574C9975696}" type="parTrans" cxnId="{59381461-8037-46CD-A58B-DADF22B26D09}">
      <dgm:prSet/>
      <dgm:spPr/>
      <dgm:t>
        <a:bodyPr/>
        <a:lstStyle/>
        <a:p>
          <a:endParaRPr lang="en-US"/>
        </a:p>
      </dgm:t>
    </dgm:pt>
    <dgm:pt modelId="{EA7C9D6D-A5F5-49F8-80E2-0B07B298F209}" type="sibTrans" cxnId="{59381461-8037-46CD-A58B-DADF22B26D09}">
      <dgm:prSet/>
      <dgm:spPr/>
      <dgm:t>
        <a:bodyPr/>
        <a:lstStyle/>
        <a:p>
          <a:endParaRPr lang="en-US"/>
        </a:p>
      </dgm:t>
    </dgm:pt>
    <dgm:pt modelId="{3082A942-9230-4D80-85A1-4D73DEB6DEA4}">
      <dgm:prSet phldrT="[Text]" custT="1"/>
      <dgm:spPr/>
      <dgm:t>
        <a:bodyPr/>
        <a:lstStyle/>
        <a:p>
          <a:r>
            <a:rPr lang="en-US" sz="2400" dirty="0">
              <a:latin typeface="Arial" panose="020B0604020202020204" pitchFamily="34" charset="0"/>
              <a:cs typeface="Arial" panose="020B0604020202020204" pitchFamily="34" charset="0"/>
            </a:rPr>
            <a:t>Dispute (Combat)</a:t>
          </a:r>
        </a:p>
      </dgm:t>
    </dgm:pt>
    <dgm:pt modelId="{941D364D-8A1B-4636-B0C2-C4DAB79EFCA7}" type="parTrans" cxnId="{EAC0B590-F9FE-40BD-8F0E-22493ADFEC04}">
      <dgm:prSet/>
      <dgm:spPr/>
      <dgm:t>
        <a:bodyPr/>
        <a:lstStyle/>
        <a:p>
          <a:endParaRPr lang="en-US"/>
        </a:p>
      </dgm:t>
    </dgm:pt>
    <dgm:pt modelId="{F8DDC517-1DCB-42F0-8C3F-43F9436E8865}" type="sibTrans" cxnId="{EAC0B590-F9FE-40BD-8F0E-22493ADFEC04}">
      <dgm:prSet/>
      <dgm:spPr/>
      <dgm:t>
        <a:bodyPr/>
        <a:lstStyle/>
        <a:p>
          <a:endParaRPr lang="en-US"/>
        </a:p>
      </dgm:t>
    </dgm:pt>
    <dgm:pt modelId="{E15321F7-7EDA-41B7-BFC4-4BDFD62C978C}">
      <dgm:prSet phldrT="[Text]" custT="1"/>
      <dgm:spPr/>
      <dgm:t>
        <a:bodyPr/>
        <a:lstStyle/>
        <a:p>
          <a:r>
            <a:rPr lang="en-US" sz="2400" dirty="0">
              <a:latin typeface="Arial" panose="020B0604020202020204" pitchFamily="34" charset="0"/>
              <a:cs typeface="Arial" panose="020B0604020202020204" pitchFamily="34" charset="0"/>
            </a:rPr>
            <a:t>Reframe</a:t>
          </a:r>
        </a:p>
      </dgm:t>
    </dgm:pt>
    <dgm:pt modelId="{EE54F33D-337D-4C22-8C50-ABFB40D677FD}" type="parTrans" cxnId="{DCCE0DEB-BC39-48DF-9822-4D4B8AAB4AD9}">
      <dgm:prSet/>
      <dgm:spPr/>
      <dgm:t>
        <a:bodyPr/>
        <a:lstStyle/>
        <a:p>
          <a:endParaRPr lang="en-US"/>
        </a:p>
      </dgm:t>
    </dgm:pt>
    <dgm:pt modelId="{A0744442-650F-437C-8214-145473DEEF44}" type="sibTrans" cxnId="{DCCE0DEB-BC39-48DF-9822-4D4B8AAB4AD9}">
      <dgm:prSet/>
      <dgm:spPr/>
      <dgm:t>
        <a:bodyPr/>
        <a:lstStyle/>
        <a:p>
          <a:endParaRPr lang="en-US"/>
        </a:p>
      </dgm:t>
    </dgm:pt>
    <dgm:pt modelId="{2921E81B-15B8-43DE-8EE4-DFD0BD18D547}">
      <dgm:prSet custT="1"/>
      <dgm:spPr/>
      <dgm:t>
        <a:bodyPr/>
        <a:lstStyle/>
        <a:p>
          <a:r>
            <a:rPr lang="en-US" sz="2400" dirty="0">
              <a:latin typeface="Arial" panose="020B0604020202020204" pitchFamily="34" charset="0"/>
              <a:cs typeface="Arial" panose="020B0604020202020204" pitchFamily="34" charset="0"/>
            </a:rPr>
            <a:t>Action Counteraction (ACA)</a:t>
          </a:r>
        </a:p>
      </dgm:t>
    </dgm:pt>
    <dgm:pt modelId="{0E9C19C9-1E26-4611-90C6-DB06D1919282}" type="parTrans" cxnId="{6A1F45F7-9877-4F79-A148-1523EB03ABE0}">
      <dgm:prSet/>
      <dgm:spPr/>
      <dgm:t>
        <a:bodyPr/>
        <a:lstStyle/>
        <a:p>
          <a:endParaRPr lang="en-US"/>
        </a:p>
      </dgm:t>
    </dgm:pt>
    <dgm:pt modelId="{56ABE541-891D-47FF-B690-41FEE3C50C1E}" type="sibTrans" cxnId="{6A1F45F7-9877-4F79-A148-1523EB03ABE0}">
      <dgm:prSet/>
      <dgm:spPr/>
      <dgm:t>
        <a:bodyPr/>
        <a:lstStyle/>
        <a:p>
          <a:endParaRPr lang="en-US"/>
        </a:p>
      </dgm:t>
    </dgm:pt>
    <dgm:pt modelId="{FABCC1FF-8EE1-4C01-BC61-8B8F27F64567}">
      <dgm:prSet custT="1"/>
      <dgm:spPr/>
      <dgm:t>
        <a:bodyPr/>
        <a:lstStyle/>
        <a:p>
          <a:r>
            <a:rPr lang="en-US" sz="2400" dirty="0">
              <a:latin typeface="Arial" panose="020B0604020202020204" pitchFamily="34" charset="0"/>
              <a:cs typeface="Arial" panose="020B0604020202020204" pitchFamily="34" charset="0"/>
            </a:rPr>
            <a:t>Acceptance</a:t>
          </a:r>
        </a:p>
      </dgm:t>
    </dgm:pt>
    <dgm:pt modelId="{4FF49080-802E-47EE-B1AF-16D2F8F63E4E}" type="parTrans" cxnId="{563F341F-DE6B-4610-A7A9-E8508B63137B}">
      <dgm:prSet/>
      <dgm:spPr/>
      <dgm:t>
        <a:bodyPr/>
        <a:lstStyle/>
        <a:p>
          <a:endParaRPr lang="en-US"/>
        </a:p>
      </dgm:t>
    </dgm:pt>
    <dgm:pt modelId="{CDE5D69E-AABF-442A-8203-2786487ACB4F}" type="sibTrans" cxnId="{563F341F-DE6B-4610-A7A9-E8508B63137B}">
      <dgm:prSet/>
      <dgm:spPr/>
      <dgm:t>
        <a:bodyPr/>
        <a:lstStyle/>
        <a:p>
          <a:endParaRPr lang="en-US"/>
        </a:p>
      </dgm:t>
    </dgm:pt>
    <dgm:pt modelId="{4A18624F-20E8-4AA1-BCFE-622A586BB359}" type="pres">
      <dgm:prSet presAssocID="{F06AA290-5C10-41FE-A9E0-31310D2AE728}" presName="Name0" presStyleCnt="0">
        <dgm:presLayoutVars>
          <dgm:chMax val="7"/>
          <dgm:chPref val="7"/>
          <dgm:dir/>
        </dgm:presLayoutVars>
      </dgm:prSet>
      <dgm:spPr/>
    </dgm:pt>
    <dgm:pt modelId="{78BF7E72-B900-421D-B834-8B637443173D}" type="pres">
      <dgm:prSet presAssocID="{F06AA290-5C10-41FE-A9E0-31310D2AE728}" presName="Name1" presStyleCnt="0"/>
      <dgm:spPr/>
    </dgm:pt>
    <dgm:pt modelId="{FD24A9B4-A7A9-45DC-86E9-8ACCA46B26A7}" type="pres">
      <dgm:prSet presAssocID="{F06AA290-5C10-41FE-A9E0-31310D2AE728}" presName="cycle" presStyleCnt="0"/>
      <dgm:spPr/>
    </dgm:pt>
    <dgm:pt modelId="{5D72A41F-F42B-4A6F-B3F6-7C82F6E57306}" type="pres">
      <dgm:prSet presAssocID="{F06AA290-5C10-41FE-A9E0-31310D2AE728}" presName="srcNode" presStyleLbl="node1" presStyleIdx="0" presStyleCnt="5"/>
      <dgm:spPr/>
    </dgm:pt>
    <dgm:pt modelId="{99F1CC62-24DE-4DE8-B6D5-D738C4F1648D}" type="pres">
      <dgm:prSet presAssocID="{F06AA290-5C10-41FE-A9E0-31310D2AE728}" presName="conn" presStyleLbl="parChTrans1D2" presStyleIdx="0" presStyleCnt="1"/>
      <dgm:spPr/>
    </dgm:pt>
    <dgm:pt modelId="{6575F829-2110-4BA9-A71E-032D8BF0BE21}" type="pres">
      <dgm:prSet presAssocID="{F06AA290-5C10-41FE-A9E0-31310D2AE728}" presName="extraNode" presStyleLbl="node1" presStyleIdx="0" presStyleCnt="5"/>
      <dgm:spPr/>
    </dgm:pt>
    <dgm:pt modelId="{E0D21F32-2597-4507-935A-8760D4FEA7DC}" type="pres">
      <dgm:prSet presAssocID="{F06AA290-5C10-41FE-A9E0-31310D2AE728}" presName="dstNode" presStyleLbl="node1" presStyleIdx="0" presStyleCnt="5"/>
      <dgm:spPr/>
    </dgm:pt>
    <dgm:pt modelId="{77D15967-383A-4053-A3D5-C41346332726}" type="pres">
      <dgm:prSet presAssocID="{4E243241-5074-4D8B-86C3-94EE4ED0E70B}" presName="text_1" presStyleLbl="node1" presStyleIdx="0" presStyleCnt="5">
        <dgm:presLayoutVars>
          <dgm:bulletEnabled val="1"/>
        </dgm:presLayoutVars>
      </dgm:prSet>
      <dgm:spPr/>
    </dgm:pt>
    <dgm:pt modelId="{06F2F011-A9DC-4337-BA57-5E3E53B97C7E}" type="pres">
      <dgm:prSet presAssocID="{4E243241-5074-4D8B-86C3-94EE4ED0E70B}" presName="accent_1" presStyleCnt="0"/>
      <dgm:spPr/>
    </dgm:pt>
    <dgm:pt modelId="{F7CA8A48-3E2C-4427-8A89-6403F293407E}" type="pres">
      <dgm:prSet presAssocID="{4E243241-5074-4D8B-86C3-94EE4ED0E70B}" presName="accentRepeatNode" presStyleLbl="solidFgAcc1" presStyleIdx="0" presStyleCnt="5"/>
      <dgm:spPr/>
    </dgm:pt>
    <dgm:pt modelId="{9207A255-EAC7-49A4-B1F2-339E97F52F02}" type="pres">
      <dgm:prSet presAssocID="{3082A942-9230-4D80-85A1-4D73DEB6DEA4}" presName="text_2" presStyleLbl="node1" presStyleIdx="1" presStyleCnt="5">
        <dgm:presLayoutVars>
          <dgm:bulletEnabled val="1"/>
        </dgm:presLayoutVars>
      </dgm:prSet>
      <dgm:spPr/>
    </dgm:pt>
    <dgm:pt modelId="{3DC6D534-B33A-43BD-9D60-A0008303D321}" type="pres">
      <dgm:prSet presAssocID="{3082A942-9230-4D80-85A1-4D73DEB6DEA4}" presName="accent_2" presStyleCnt="0"/>
      <dgm:spPr/>
    </dgm:pt>
    <dgm:pt modelId="{CE30B454-449B-4284-8EB1-47EED8FE8C99}" type="pres">
      <dgm:prSet presAssocID="{3082A942-9230-4D80-85A1-4D73DEB6DEA4}" presName="accentRepeatNode" presStyleLbl="solidFgAcc1" presStyleIdx="1" presStyleCnt="5"/>
      <dgm:spPr/>
    </dgm:pt>
    <dgm:pt modelId="{05389B5A-FF88-46CE-A6ED-03688129FFF6}" type="pres">
      <dgm:prSet presAssocID="{E15321F7-7EDA-41B7-BFC4-4BDFD62C978C}" presName="text_3" presStyleLbl="node1" presStyleIdx="2" presStyleCnt="5">
        <dgm:presLayoutVars>
          <dgm:bulletEnabled val="1"/>
        </dgm:presLayoutVars>
      </dgm:prSet>
      <dgm:spPr/>
    </dgm:pt>
    <dgm:pt modelId="{5CF0944B-63E2-4D3C-ACEE-59FBACC3BB96}" type="pres">
      <dgm:prSet presAssocID="{E15321F7-7EDA-41B7-BFC4-4BDFD62C978C}" presName="accent_3" presStyleCnt="0"/>
      <dgm:spPr/>
    </dgm:pt>
    <dgm:pt modelId="{CFBEEA9A-69BE-499C-8A12-D9699E561252}" type="pres">
      <dgm:prSet presAssocID="{E15321F7-7EDA-41B7-BFC4-4BDFD62C978C}" presName="accentRepeatNode" presStyleLbl="solidFgAcc1" presStyleIdx="2" presStyleCnt="5"/>
      <dgm:spPr/>
    </dgm:pt>
    <dgm:pt modelId="{8D94D553-72D4-4538-9706-9818AD0DBCEA}" type="pres">
      <dgm:prSet presAssocID="{2921E81B-15B8-43DE-8EE4-DFD0BD18D547}" presName="text_4" presStyleLbl="node1" presStyleIdx="3" presStyleCnt="5">
        <dgm:presLayoutVars>
          <dgm:bulletEnabled val="1"/>
        </dgm:presLayoutVars>
      </dgm:prSet>
      <dgm:spPr/>
    </dgm:pt>
    <dgm:pt modelId="{937E178C-9F17-4225-B824-42EACC7E2CEB}" type="pres">
      <dgm:prSet presAssocID="{2921E81B-15B8-43DE-8EE4-DFD0BD18D547}" presName="accent_4" presStyleCnt="0"/>
      <dgm:spPr/>
    </dgm:pt>
    <dgm:pt modelId="{C67A22FF-0D76-4956-BBA4-4FE44B006BFB}" type="pres">
      <dgm:prSet presAssocID="{2921E81B-15B8-43DE-8EE4-DFD0BD18D547}" presName="accentRepeatNode" presStyleLbl="solidFgAcc1" presStyleIdx="3" presStyleCnt="5"/>
      <dgm:spPr/>
    </dgm:pt>
    <dgm:pt modelId="{49C6D2D2-9257-419E-B449-A451C2BF7307}" type="pres">
      <dgm:prSet presAssocID="{FABCC1FF-8EE1-4C01-BC61-8B8F27F64567}" presName="text_5" presStyleLbl="node1" presStyleIdx="4" presStyleCnt="5">
        <dgm:presLayoutVars>
          <dgm:bulletEnabled val="1"/>
        </dgm:presLayoutVars>
      </dgm:prSet>
      <dgm:spPr/>
    </dgm:pt>
    <dgm:pt modelId="{877BF38B-3F17-493C-BBF5-965CF78D2EB8}" type="pres">
      <dgm:prSet presAssocID="{FABCC1FF-8EE1-4C01-BC61-8B8F27F64567}" presName="accent_5" presStyleCnt="0"/>
      <dgm:spPr/>
    </dgm:pt>
    <dgm:pt modelId="{19ECB22C-BD4D-42CB-936B-1DF670F635B0}" type="pres">
      <dgm:prSet presAssocID="{FABCC1FF-8EE1-4C01-BC61-8B8F27F64567}" presName="accentRepeatNode" presStyleLbl="solidFgAcc1" presStyleIdx="4" presStyleCnt="5"/>
      <dgm:spPr/>
    </dgm:pt>
  </dgm:ptLst>
  <dgm:cxnLst>
    <dgm:cxn modelId="{563F341F-DE6B-4610-A7A9-E8508B63137B}" srcId="{F06AA290-5C10-41FE-A9E0-31310D2AE728}" destId="{FABCC1FF-8EE1-4C01-BC61-8B8F27F64567}" srcOrd="4" destOrd="0" parTransId="{4FF49080-802E-47EE-B1AF-16D2F8F63E4E}" sibTransId="{CDE5D69E-AABF-442A-8203-2786487ACB4F}"/>
    <dgm:cxn modelId="{7C24FE26-1911-472B-B48F-7CB8E1DA4ADE}" type="presOf" srcId="{3082A942-9230-4D80-85A1-4D73DEB6DEA4}" destId="{9207A255-EAC7-49A4-B1F2-339E97F52F02}" srcOrd="0" destOrd="0" presId="urn:microsoft.com/office/officeart/2008/layout/VerticalCurvedList"/>
    <dgm:cxn modelId="{6D81F434-9657-4F57-A7BB-D40792D4D215}" type="presOf" srcId="{FABCC1FF-8EE1-4C01-BC61-8B8F27F64567}" destId="{49C6D2D2-9257-419E-B449-A451C2BF7307}" srcOrd="0" destOrd="0" presId="urn:microsoft.com/office/officeart/2008/layout/VerticalCurvedList"/>
    <dgm:cxn modelId="{1113A93A-B558-4B88-8807-865C72875DC1}" type="presOf" srcId="{E15321F7-7EDA-41B7-BFC4-4BDFD62C978C}" destId="{05389B5A-FF88-46CE-A6ED-03688129FFF6}" srcOrd="0" destOrd="0" presId="urn:microsoft.com/office/officeart/2008/layout/VerticalCurvedList"/>
    <dgm:cxn modelId="{59381461-8037-46CD-A58B-DADF22B26D09}" srcId="{F06AA290-5C10-41FE-A9E0-31310D2AE728}" destId="{4E243241-5074-4D8B-86C3-94EE4ED0E70B}" srcOrd="0" destOrd="0" parTransId="{00E95388-1E0D-4F1D-8FC9-B574C9975696}" sibTransId="{EA7C9D6D-A5F5-49F8-80E2-0B07B298F209}"/>
    <dgm:cxn modelId="{EAC0B590-F9FE-40BD-8F0E-22493ADFEC04}" srcId="{F06AA290-5C10-41FE-A9E0-31310D2AE728}" destId="{3082A942-9230-4D80-85A1-4D73DEB6DEA4}" srcOrd="1" destOrd="0" parTransId="{941D364D-8A1B-4636-B0C2-C4DAB79EFCA7}" sibTransId="{F8DDC517-1DCB-42F0-8C3F-43F9436E8865}"/>
    <dgm:cxn modelId="{D024E1BA-FDE9-4F25-A6D5-44EB28C2EC7B}" type="presOf" srcId="{EA7C9D6D-A5F5-49F8-80E2-0B07B298F209}" destId="{99F1CC62-24DE-4DE8-B6D5-D738C4F1648D}" srcOrd="0" destOrd="0" presId="urn:microsoft.com/office/officeart/2008/layout/VerticalCurvedList"/>
    <dgm:cxn modelId="{55868BBF-F613-4532-843A-568109ADFB54}" type="presOf" srcId="{2921E81B-15B8-43DE-8EE4-DFD0BD18D547}" destId="{8D94D553-72D4-4538-9706-9818AD0DBCEA}" srcOrd="0" destOrd="0" presId="urn:microsoft.com/office/officeart/2008/layout/VerticalCurvedList"/>
    <dgm:cxn modelId="{428271C0-C1E8-46A5-BE36-A5B0E2BAF24B}" type="presOf" srcId="{4E243241-5074-4D8B-86C3-94EE4ED0E70B}" destId="{77D15967-383A-4053-A3D5-C41346332726}" srcOrd="0" destOrd="0" presId="urn:microsoft.com/office/officeart/2008/layout/VerticalCurvedList"/>
    <dgm:cxn modelId="{DCCE0DEB-BC39-48DF-9822-4D4B8AAB4AD9}" srcId="{F06AA290-5C10-41FE-A9E0-31310D2AE728}" destId="{E15321F7-7EDA-41B7-BFC4-4BDFD62C978C}" srcOrd="2" destOrd="0" parTransId="{EE54F33D-337D-4C22-8C50-ABFB40D677FD}" sibTransId="{A0744442-650F-437C-8214-145473DEEF44}"/>
    <dgm:cxn modelId="{6A1F45F7-9877-4F79-A148-1523EB03ABE0}" srcId="{F06AA290-5C10-41FE-A9E0-31310D2AE728}" destId="{2921E81B-15B8-43DE-8EE4-DFD0BD18D547}" srcOrd="3" destOrd="0" parTransId="{0E9C19C9-1E26-4611-90C6-DB06D1919282}" sibTransId="{56ABE541-891D-47FF-B690-41FEE3C50C1E}"/>
    <dgm:cxn modelId="{0D7866FB-C2D0-4869-9F8E-3618F2CF85FE}" type="presOf" srcId="{F06AA290-5C10-41FE-A9E0-31310D2AE728}" destId="{4A18624F-20E8-4AA1-BCFE-622A586BB359}" srcOrd="0" destOrd="0" presId="urn:microsoft.com/office/officeart/2008/layout/VerticalCurvedList"/>
    <dgm:cxn modelId="{098BC8B3-F758-4F66-ABFC-5CF32BCB5A7D}" type="presParOf" srcId="{4A18624F-20E8-4AA1-BCFE-622A586BB359}" destId="{78BF7E72-B900-421D-B834-8B637443173D}" srcOrd="0" destOrd="0" presId="urn:microsoft.com/office/officeart/2008/layout/VerticalCurvedList"/>
    <dgm:cxn modelId="{54B53EBC-610B-4910-BDC1-08A1E148C951}" type="presParOf" srcId="{78BF7E72-B900-421D-B834-8B637443173D}" destId="{FD24A9B4-A7A9-45DC-86E9-8ACCA46B26A7}" srcOrd="0" destOrd="0" presId="urn:microsoft.com/office/officeart/2008/layout/VerticalCurvedList"/>
    <dgm:cxn modelId="{C93E5588-565F-40DA-9661-F7FB25C72BD7}" type="presParOf" srcId="{FD24A9B4-A7A9-45DC-86E9-8ACCA46B26A7}" destId="{5D72A41F-F42B-4A6F-B3F6-7C82F6E57306}" srcOrd="0" destOrd="0" presId="urn:microsoft.com/office/officeart/2008/layout/VerticalCurvedList"/>
    <dgm:cxn modelId="{459BDD55-D756-47B2-90F2-77CD559A71B6}" type="presParOf" srcId="{FD24A9B4-A7A9-45DC-86E9-8ACCA46B26A7}" destId="{99F1CC62-24DE-4DE8-B6D5-D738C4F1648D}" srcOrd="1" destOrd="0" presId="urn:microsoft.com/office/officeart/2008/layout/VerticalCurvedList"/>
    <dgm:cxn modelId="{C13AF8D6-0CB8-487E-BC28-891D9DF48B42}" type="presParOf" srcId="{FD24A9B4-A7A9-45DC-86E9-8ACCA46B26A7}" destId="{6575F829-2110-4BA9-A71E-032D8BF0BE21}" srcOrd="2" destOrd="0" presId="urn:microsoft.com/office/officeart/2008/layout/VerticalCurvedList"/>
    <dgm:cxn modelId="{2A0B69FE-7D0C-43EA-9367-0776C72EA82D}" type="presParOf" srcId="{FD24A9B4-A7A9-45DC-86E9-8ACCA46B26A7}" destId="{E0D21F32-2597-4507-935A-8760D4FEA7DC}" srcOrd="3" destOrd="0" presId="urn:microsoft.com/office/officeart/2008/layout/VerticalCurvedList"/>
    <dgm:cxn modelId="{20A89DBC-A8A0-4475-B882-66AB2ECDED9F}" type="presParOf" srcId="{78BF7E72-B900-421D-B834-8B637443173D}" destId="{77D15967-383A-4053-A3D5-C41346332726}" srcOrd="1" destOrd="0" presId="urn:microsoft.com/office/officeart/2008/layout/VerticalCurvedList"/>
    <dgm:cxn modelId="{90C50044-20AD-4609-9340-1C95065E1D58}" type="presParOf" srcId="{78BF7E72-B900-421D-B834-8B637443173D}" destId="{06F2F011-A9DC-4337-BA57-5E3E53B97C7E}" srcOrd="2" destOrd="0" presId="urn:microsoft.com/office/officeart/2008/layout/VerticalCurvedList"/>
    <dgm:cxn modelId="{D5AB2AFD-6C58-4F59-9413-92C932B5955A}" type="presParOf" srcId="{06F2F011-A9DC-4337-BA57-5E3E53B97C7E}" destId="{F7CA8A48-3E2C-4427-8A89-6403F293407E}" srcOrd="0" destOrd="0" presId="urn:microsoft.com/office/officeart/2008/layout/VerticalCurvedList"/>
    <dgm:cxn modelId="{61329E74-A1FE-4F59-B17B-2526A4E61D41}" type="presParOf" srcId="{78BF7E72-B900-421D-B834-8B637443173D}" destId="{9207A255-EAC7-49A4-B1F2-339E97F52F02}" srcOrd="3" destOrd="0" presId="urn:microsoft.com/office/officeart/2008/layout/VerticalCurvedList"/>
    <dgm:cxn modelId="{1549B561-9C34-40A2-B2D8-F5FBAA4B9794}" type="presParOf" srcId="{78BF7E72-B900-421D-B834-8B637443173D}" destId="{3DC6D534-B33A-43BD-9D60-A0008303D321}" srcOrd="4" destOrd="0" presId="urn:microsoft.com/office/officeart/2008/layout/VerticalCurvedList"/>
    <dgm:cxn modelId="{C4D7A566-E48A-4964-AAF2-77B780D5F6E8}" type="presParOf" srcId="{3DC6D534-B33A-43BD-9D60-A0008303D321}" destId="{CE30B454-449B-4284-8EB1-47EED8FE8C99}" srcOrd="0" destOrd="0" presId="urn:microsoft.com/office/officeart/2008/layout/VerticalCurvedList"/>
    <dgm:cxn modelId="{5BB818FB-94DF-4AC4-88BF-97151D3657E4}" type="presParOf" srcId="{78BF7E72-B900-421D-B834-8B637443173D}" destId="{05389B5A-FF88-46CE-A6ED-03688129FFF6}" srcOrd="5" destOrd="0" presId="urn:microsoft.com/office/officeart/2008/layout/VerticalCurvedList"/>
    <dgm:cxn modelId="{A353DA53-CA33-448E-8CA6-D179DD0CEC6F}" type="presParOf" srcId="{78BF7E72-B900-421D-B834-8B637443173D}" destId="{5CF0944B-63E2-4D3C-ACEE-59FBACC3BB96}" srcOrd="6" destOrd="0" presId="urn:microsoft.com/office/officeart/2008/layout/VerticalCurvedList"/>
    <dgm:cxn modelId="{E3215071-2D42-4892-A3CE-49039C9D01DE}" type="presParOf" srcId="{5CF0944B-63E2-4D3C-ACEE-59FBACC3BB96}" destId="{CFBEEA9A-69BE-499C-8A12-D9699E561252}" srcOrd="0" destOrd="0" presId="urn:microsoft.com/office/officeart/2008/layout/VerticalCurvedList"/>
    <dgm:cxn modelId="{1A0736BB-D0EE-47D4-8501-A57508F14D92}" type="presParOf" srcId="{78BF7E72-B900-421D-B834-8B637443173D}" destId="{8D94D553-72D4-4538-9706-9818AD0DBCEA}" srcOrd="7" destOrd="0" presId="urn:microsoft.com/office/officeart/2008/layout/VerticalCurvedList"/>
    <dgm:cxn modelId="{8F91D910-89C2-4B36-9F0F-4818120858C1}" type="presParOf" srcId="{78BF7E72-B900-421D-B834-8B637443173D}" destId="{937E178C-9F17-4225-B824-42EACC7E2CEB}" srcOrd="8" destOrd="0" presId="urn:microsoft.com/office/officeart/2008/layout/VerticalCurvedList"/>
    <dgm:cxn modelId="{0338D65B-C0C4-42A2-BEB1-2728EBC8AD13}" type="presParOf" srcId="{937E178C-9F17-4225-B824-42EACC7E2CEB}" destId="{C67A22FF-0D76-4956-BBA4-4FE44B006BFB}" srcOrd="0" destOrd="0" presId="urn:microsoft.com/office/officeart/2008/layout/VerticalCurvedList"/>
    <dgm:cxn modelId="{C241E8DE-7FCC-42C2-91A5-41F489EE2608}" type="presParOf" srcId="{78BF7E72-B900-421D-B834-8B637443173D}" destId="{49C6D2D2-9257-419E-B449-A451C2BF7307}" srcOrd="9" destOrd="0" presId="urn:microsoft.com/office/officeart/2008/layout/VerticalCurvedList"/>
    <dgm:cxn modelId="{18A2BAB4-5968-401A-A7ED-1EE47E3E754B}" type="presParOf" srcId="{78BF7E72-B900-421D-B834-8B637443173D}" destId="{877BF38B-3F17-493C-BBF5-965CF78D2EB8}" srcOrd="10" destOrd="0" presId="urn:microsoft.com/office/officeart/2008/layout/VerticalCurvedList"/>
    <dgm:cxn modelId="{4B06A3FB-EDF1-4AE8-BF7B-07A748BE01F9}" type="presParOf" srcId="{877BF38B-3F17-493C-BBF5-965CF78D2EB8}" destId="{19ECB22C-BD4D-42CB-936B-1DF670F635B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17DAF-5A7E-4B63-A683-B83ED73E23E7}">
      <dsp:nvSpPr>
        <dsp:cNvPr id="0" name=""/>
        <dsp:cNvSpPr/>
      </dsp:nvSpPr>
      <dsp:spPr>
        <a:xfrm>
          <a:off x="1991973" y="1086"/>
          <a:ext cx="2764005" cy="964869"/>
        </a:xfrm>
        <a:prstGeom prst="flowChartAlternateProcess">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THOUGHTS</a:t>
          </a:r>
          <a:endParaRPr lang="en-US" sz="2000" kern="1200" dirty="0">
            <a:latin typeface="Arial Black" panose="020B0A04020102020204" pitchFamily="34" charset="0"/>
          </a:endParaRPr>
        </a:p>
      </dsp:txBody>
      <dsp:txXfrm>
        <a:off x="2039073" y="48186"/>
        <a:ext cx="2669805" cy="870669"/>
      </dsp:txXfrm>
    </dsp:sp>
    <dsp:sp modelId="{F9E029EB-EAD3-44B8-A73B-3E884A09CF2B}">
      <dsp:nvSpPr>
        <dsp:cNvPr id="0" name=""/>
        <dsp:cNvSpPr/>
      </dsp:nvSpPr>
      <dsp:spPr>
        <a:xfrm rot="3559597">
          <a:off x="3863962" y="1694554"/>
          <a:ext cx="656925" cy="337704"/>
        </a:xfrm>
        <a:prstGeom prst="lef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65273" y="1762095"/>
        <a:ext cx="454303" cy="202622"/>
      </dsp:txXfrm>
    </dsp:sp>
    <dsp:sp modelId="{E53B77EC-3E22-431D-94BA-F176F1E4CF3E}">
      <dsp:nvSpPr>
        <dsp:cNvPr id="0" name=""/>
        <dsp:cNvSpPr/>
      </dsp:nvSpPr>
      <dsp:spPr>
        <a:xfrm>
          <a:off x="3698313" y="2760857"/>
          <a:ext cx="2625121" cy="964869"/>
        </a:xfrm>
        <a:prstGeom prst="flowChartAlternateProcess">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BEHAVIORS</a:t>
          </a:r>
        </a:p>
      </dsp:txBody>
      <dsp:txXfrm>
        <a:off x="3745413" y="2807957"/>
        <a:ext cx="2530921" cy="870669"/>
      </dsp:txXfrm>
    </dsp:sp>
    <dsp:sp modelId="{FCC5F0C7-3134-46EE-B510-479FEB8D717B}">
      <dsp:nvSpPr>
        <dsp:cNvPr id="0" name=""/>
        <dsp:cNvSpPr/>
      </dsp:nvSpPr>
      <dsp:spPr>
        <a:xfrm rot="10799991">
          <a:off x="2959272" y="3074444"/>
          <a:ext cx="656925" cy="337704"/>
        </a:xfrm>
        <a:prstGeom prst="lef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060583" y="3141985"/>
        <a:ext cx="454303" cy="202622"/>
      </dsp:txXfrm>
    </dsp:sp>
    <dsp:sp modelId="{3C9E5F34-3FE4-4673-855E-20FC9838B405}">
      <dsp:nvSpPr>
        <dsp:cNvPr id="0" name=""/>
        <dsp:cNvSpPr/>
      </dsp:nvSpPr>
      <dsp:spPr>
        <a:xfrm>
          <a:off x="313960" y="2760866"/>
          <a:ext cx="2563196" cy="964869"/>
        </a:xfrm>
        <a:prstGeom prst="flowChartAlternateProcess">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EMOTIONS</a:t>
          </a:r>
        </a:p>
      </dsp:txBody>
      <dsp:txXfrm>
        <a:off x="361060" y="2807966"/>
        <a:ext cx="2468996" cy="870669"/>
      </dsp:txXfrm>
    </dsp:sp>
    <dsp:sp modelId="{B6057E8C-43E6-48A1-AA91-41E4C2FDCD40}">
      <dsp:nvSpPr>
        <dsp:cNvPr id="0" name=""/>
        <dsp:cNvSpPr/>
      </dsp:nvSpPr>
      <dsp:spPr>
        <a:xfrm rot="18167877">
          <a:off x="2156304" y="1694558"/>
          <a:ext cx="656925" cy="337704"/>
        </a:xfrm>
        <a:prstGeom prst="lef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57615" y="1762099"/>
        <a:ext cx="454303" cy="202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1CC62-24DE-4DE8-B6D5-D738C4F1648D}">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15967-383A-4053-A3D5-C41346332726}">
      <dsp:nvSpPr>
        <dsp:cNvPr id="0" name=""/>
        <dsp:cNvSpPr/>
      </dsp:nvSpPr>
      <dsp:spPr>
        <a:xfrm>
          <a:off x="384538" y="253918"/>
          <a:ext cx="5656275" cy="5081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Defuse</a:t>
          </a:r>
        </a:p>
      </dsp:txBody>
      <dsp:txXfrm>
        <a:off x="384538" y="253918"/>
        <a:ext cx="5656275" cy="508162"/>
      </dsp:txXfrm>
    </dsp:sp>
    <dsp:sp modelId="{F7CA8A48-3E2C-4427-8A89-6403F293407E}">
      <dsp:nvSpPr>
        <dsp:cNvPr id="0" name=""/>
        <dsp:cNvSpPr/>
      </dsp:nvSpPr>
      <dsp:spPr>
        <a:xfrm>
          <a:off x="66936" y="190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207A255-EAC7-49A4-B1F2-339E97F52F02}">
      <dsp:nvSpPr>
        <dsp:cNvPr id="0" name=""/>
        <dsp:cNvSpPr/>
      </dsp:nvSpPr>
      <dsp:spPr>
        <a:xfrm>
          <a:off x="748672" y="1015918"/>
          <a:ext cx="5292140" cy="5081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Dispute (Combat)</a:t>
          </a:r>
        </a:p>
      </dsp:txBody>
      <dsp:txXfrm>
        <a:off x="748672" y="1015918"/>
        <a:ext cx="5292140" cy="508162"/>
      </dsp:txXfrm>
    </dsp:sp>
    <dsp:sp modelId="{CE30B454-449B-4284-8EB1-47EED8FE8C99}">
      <dsp:nvSpPr>
        <dsp:cNvPr id="0" name=""/>
        <dsp:cNvSpPr/>
      </dsp:nvSpPr>
      <dsp:spPr>
        <a:xfrm>
          <a:off x="431071" y="952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5389B5A-FF88-46CE-A6ED-03688129FFF6}">
      <dsp:nvSpPr>
        <dsp:cNvPr id="0" name=""/>
        <dsp:cNvSpPr/>
      </dsp:nvSpPr>
      <dsp:spPr>
        <a:xfrm>
          <a:off x="860432" y="1777918"/>
          <a:ext cx="5180380" cy="5081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Reframe</a:t>
          </a:r>
        </a:p>
      </dsp:txBody>
      <dsp:txXfrm>
        <a:off x="860432" y="1777918"/>
        <a:ext cx="5180380" cy="508162"/>
      </dsp:txXfrm>
    </dsp:sp>
    <dsp:sp modelId="{CFBEEA9A-69BE-499C-8A12-D9699E561252}">
      <dsp:nvSpPr>
        <dsp:cNvPr id="0" name=""/>
        <dsp:cNvSpPr/>
      </dsp:nvSpPr>
      <dsp:spPr>
        <a:xfrm>
          <a:off x="542831" y="1714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94D553-72D4-4538-9706-9818AD0DBCEA}">
      <dsp:nvSpPr>
        <dsp:cNvPr id="0" name=""/>
        <dsp:cNvSpPr/>
      </dsp:nvSpPr>
      <dsp:spPr>
        <a:xfrm>
          <a:off x="748672" y="2539918"/>
          <a:ext cx="5292140" cy="5081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Action Counteraction (ACA)</a:t>
          </a:r>
        </a:p>
      </dsp:txBody>
      <dsp:txXfrm>
        <a:off x="748672" y="2539918"/>
        <a:ext cx="5292140" cy="508162"/>
      </dsp:txXfrm>
    </dsp:sp>
    <dsp:sp modelId="{C67A22FF-0D76-4956-BBA4-4FE44B006BFB}">
      <dsp:nvSpPr>
        <dsp:cNvPr id="0" name=""/>
        <dsp:cNvSpPr/>
      </dsp:nvSpPr>
      <dsp:spPr>
        <a:xfrm>
          <a:off x="431071" y="2476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9C6D2D2-9257-419E-B449-A451C2BF7307}">
      <dsp:nvSpPr>
        <dsp:cNvPr id="0" name=""/>
        <dsp:cNvSpPr/>
      </dsp:nvSpPr>
      <dsp:spPr>
        <a:xfrm>
          <a:off x="384538" y="3301918"/>
          <a:ext cx="5656275" cy="5081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Acceptance</a:t>
          </a:r>
        </a:p>
      </dsp:txBody>
      <dsp:txXfrm>
        <a:off x="384538" y="3301918"/>
        <a:ext cx="5656275" cy="508162"/>
      </dsp:txXfrm>
    </dsp:sp>
    <dsp:sp modelId="{19ECB22C-BD4D-42CB-936B-1DF670F635B0}">
      <dsp:nvSpPr>
        <dsp:cNvPr id="0" name=""/>
        <dsp:cNvSpPr/>
      </dsp:nvSpPr>
      <dsp:spPr>
        <a:xfrm>
          <a:off x="66936" y="3238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F492E-96D6-4B76-A8B3-5E9C800BAE3C}"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D571B-D639-4CB8-832F-CF509C3E65EB}" type="slidenum">
              <a:rPr lang="en-US" smtClean="0"/>
              <a:t>‹#›</a:t>
            </a:fld>
            <a:endParaRPr lang="en-US"/>
          </a:p>
        </p:txBody>
      </p:sp>
    </p:spTree>
    <p:extLst>
      <p:ext uri="{BB962C8B-B14F-4D97-AF65-F5344CB8AC3E}">
        <p14:creationId xmlns:p14="http://schemas.microsoft.com/office/powerpoint/2010/main" val="401406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kern="1200" dirty="0">
                <a:solidFill>
                  <a:schemeClr val="tx1"/>
                </a:solidFill>
                <a:effectLst/>
                <a:latin typeface="+mn-lt"/>
                <a:ea typeface="+mn-ea"/>
                <a:cs typeface="+mn-cs"/>
              </a:rPr>
              <a:t>Flexible Thinking</a:t>
            </a:r>
          </a:p>
          <a:p>
            <a:pPr lvl="0" eaLnBrk="1" hangingPunct="1">
              <a:lnSpc>
                <a:spcPct val="100000"/>
              </a:lnSpc>
              <a:spcBef>
                <a:spcPts val="0"/>
              </a:spcBef>
              <a:spcAft>
                <a:spcPts val="0"/>
              </a:spcAft>
            </a:pPr>
            <a:endParaRPr lang="en-US" sz="1200" b="1" u="sng"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An important element resilience is flexible thinking and the ability to see different perspectives:</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Flexible thinking allows us to come up with multiple solutions to tackle problems. Being able to see things in different ways provides a better understanding and awareness of all possible options helps an individual develop different strategies. </a:t>
            </a:r>
          </a:p>
          <a:p>
            <a:pPr>
              <a:lnSpc>
                <a:spcPct val="100000"/>
              </a:lnSpc>
              <a:spcBef>
                <a:spcPts val="0"/>
              </a:spcBef>
              <a:spcAft>
                <a:spcPts val="0"/>
              </a:spcAft>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The ability to adjust one's thinking from old situations to new situations as well as the ability to overcome responses or thinking that have become habitual and adapt to new situations.</a:t>
            </a:r>
          </a:p>
          <a:p>
            <a:pPr>
              <a:lnSpc>
                <a:spcPct val="100000"/>
              </a:lnSpc>
              <a:spcBef>
                <a:spcPts val="0"/>
              </a:spcBef>
              <a:spcAft>
                <a:spcPts val="0"/>
              </a:spcAft>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The ability to think flexibly is an important social skill and helps people to get along with others, helps groups to be more effective, and helps people solve problems and or try new ways of doing things.</a:t>
            </a:r>
          </a:p>
          <a:p>
            <a:pPr lvl="0" eaLnBrk="1" hangingPunct="1">
              <a:lnSpc>
                <a:spcPct val="100000"/>
              </a:lnSpc>
              <a:spcBef>
                <a:spcPts val="0"/>
              </a:spcBef>
              <a:spcAft>
                <a:spcPts val="0"/>
              </a:spcAft>
            </a:pPr>
            <a:endParaRPr lang="en-US" sz="1200" b="1" u="sng"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4021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pPr>
            <a:r>
              <a:rPr lang="en-US" sz="1200" b="1" u="sng" dirty="0">
                <a:latin typeface="+mn-lt"/>
              </a:rPr>
              <a:t>Defuse</a:t>
            </a:r>
          </a:p>
          <a:p>
            <a:pPr>
              <a:spcBef>
                <a:spcPts val="0"/>
              </a:spcBef>
            </a:pPr>
            <a:endParaRPr lang="en-US" sz="1200" b="1" u="sng" dirty="0">
              <a:latin typeface="+mn-lt"/>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Recognizing that a thought is just that, a thought</a:t>
            </a: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You have the power to choose whether or not to believe that thought</a:t>
            </a:r>
          </a:p>
          <a:p>
            <a:pPr>
              <a:spcBef>
                <a:spcPts val="0"/>
              </a:spcBef>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Thought distancing strategies can help defuse intense and uncomfortable thoughts  </a:t>
            </a:r>
          </a:p>
          <a:p>
            <a:pPr>
              <a:spcBef>
                <a:spcPts val="0"/>
              </a:spcBef>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Thought distancing strategies:</a:t>
            </a: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Treat "the mind" as a separate object or person</a:t>
            </a:r>
          </a:p>
          <a:p>
            <a:pPr marL="1085850" lvl="2" indent="-171450">
              <a:spcBef>
                <a:spcPts val="0"/>
              </a:spcBef>
              <a:buFont typeface="Arial" panose="020B0604020202020204" pitchFamily="34" charset="0"/>
              <a:buChar char="•"/>
            </a:pPr>
            <a:r>
              <a:rPr lang="en-US" sz="1200" dirty="0">
                <a:latin typeface="+mn-lt"/>
                <a:cs typeface="Arial" panose="020B0604020202020204" pitchFamily="34" charset="0"/>
              </a:rPr>
              <a:t>"Well,</a:t>
            </a:r>
            <a:r>
              <a:rPr lang="en-US" sz="1200" baseline="0" dirty="0">
                <a:latin typeface="+mn-lt"/>
                <a:cs typeface="Arial" panose="020B0604020202020204" pitchFamily="34" charset="0"/>
              </a:rPr>
              <a:t> there goes my mind again"</a:t>
            </a:r>
          </a:p>
          <a:p>
            <a:pPr marL="1085850" lvl="2" indent="-171450">
              <a:spcBef>
                <a:spcPts val="0"/>
              </a:spcBef>
              <a:buFont typeface="Arial" panose="020B0604020202020204" pitchFamily="34" charset="0"/>
              <a:buChar char="•"/>
            </a:pPr>
            <a:r>
              <a:rPr lang="en-US" sz="1200" baseline="0" dirty="0">
                <a:latin typeface="+mn-lt"/>
                <a:cs typeface="Arial" panose="020B0604020202020204" pitchFamily="34" charset="0"/>
              </a:rPr>
              <a:t>"My mind is worrying again"</a:t>
            </a:r>
            <a:endParaRPr lang="en-US" sz="1200" dirty="0">
              <a:latin typeface="+mn-lt"/>
              <a:cs typeface="Arial" panose="020B0604020202020204" pitchFamily="34" charset="0"/>
            </a:endParaRP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Get off your "buts": Replace all uses of "but" with the word "and"</a:t>
            </a:r>
          </a:p>
          <a:p>
            <a:pPr marL="1085850" lvl="2" indent="-171450">
              <a:spcBef>
                <a:spcPts val="0"/>
              </a:spcBef>
              <a:buFont typeface="Arial" panose="020B0604020202020204" pitchFamily="34" charset="0"/>
              <a:buChar char="•"/>
            </a:pPr>
            <a:r>
              <a:rPr lang="en-US" sz="1200" dirty="0">
                <a:latin typeface="+mn-lt"/>
                <a:cs typeface="Arial" panose="020B0604020202020204" pitchFamily="34" charset="0"/>
              </a:rPr>
              <a:t>Instead</a:t>
            </a:r>
            <a:r>
              <a:rPr lang="en-US" sz="1200" baseline="0" dirty="0">
                <a:latin typeface="+mn-lt"/>
                <a:cs typeface="Arial" panose="020B0604020202020204" pitchFamily="34" charset="0"/>
              </a:rPr>
              <a:t> of "I wanted to study for that test, but I got distracted by the TV"</a:t>
            </a:r>
          </a:p>
          <a:p>
            <a:pPr marL="1085850" lvl="2" indent="-171450">
              <a:spcBef>
                <a:spcPts val="0"/>
              </a:spcBef>
              <a:buFont typeface="Arial" panose="020B0604020202020204" pitchFamily="34" charset="0"/>
              <a:buChar char="•"/>
            </a:pPr>
            <a:r>
              <a:rPr lang="en-US" sz="1200" baseline="0" dirty="0">
                <a:latin typeface="+mn-lt"/>
                <a:cs typeface="Arial" panose="020B0604020202020204" pitchFamily="34" charset="0"/>
              </a:rPr>
              <a:t>Say: "I wanted to study for that test AND I got distracted by the TV"</a:t>
            </a:r>
            <a:endParaRPr lang="en-US" sz="1200" dirty="0">
              <a:latin typeface="+mn-lt"/>
              <a:cs typeface="Arial" panose="020B0604020202020204" pitchFamily="34" charset="0"/>
            </a:endParaRP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Just noticing: Comments on what you notice your mind doing</a:t>
            </a:r>
          </a:p>
          <a:p>
            <a:pPr marL="1085850" lvl="2" indent="-171450">
              <a:spcBef>
                <a:spcPts val="0"/>
              </a:spcBef>
              <a:buFont typeface="Arial" panose="020B0604020202020204" pitchFamily="34" charset="0"/>
              <a:buChar char="•"/>
            </a:pPr>
            <a:r>
              <a:rPr lang="en-US" sz="1200" dirty="0">
                <a:latin typeface="+mn-lt"/>
                <a:cs typeface="Arial" panose="020B0604020202020204" pitchFamily="34" charset="0"/>
              </a:rPr>
              <a:t>"I'm</a:t>
            </a:r>
            <a:r>
              <a:rPr lang="en-US" sz="1200" baseline="0" dirty="0">
                <a:latin typeface="+mn-lt"/>
                <a:cs typeface="Arial" panose="020B0604020202020204" pitchFamily="34" charset="0"/>
              </a:rPr>
              <a:t> just noticing that I'm judging myself right now"</a:t>
            </a:r>
            <a:endParaRPr lang="en-US" sz="1200" dirty="0">
              <a:latin typeface="+mn-lt"/>
              <a:cs typeface="Arial" panose="020B0604020202020204" pitchFamily="34" charset="0"/>
            </a:endParaRP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Take your thoughts less seriously through the use of humor</a:t>
            </a:r>
          </a:p>
          <a:p>
            <a:pPr marL="1085850" lvl="2" indent="-171450">
              <a:spcBef>
                <a:spcPts val="0"/>
              </a:spcBef>
              <a:buFont typeface="Arial" panose="020B0604020202020204" pitchFamily="34" charset="0"/>
              <a:buChar char="•"/>
            </a:pPr>
            <a:endParaRPr lang="en-US" sz="1200" dirty="0">
              <a:latin typeface="+mn-lt"/>
              <a:cs typeface="Arial" panose="020B0604020202020204" pitchFamily="34" charset="0"/>
            </a:endParaRPr>
          </a:p>
          <a:p>
            <a:pPr marL="628650" lvl="1" indent="-171450">
              <a:spcBef>
                <a:spcPts val="0"/>
              </a:spcBef>
              <a:buFont typeface="Arial" panose="020B0604020202020204" pitchFamily="34" charset="0"/>
              <a:buChar char="•"/>
            </a:pPr>
            <a:r>
              <a:rPr lang="en-US" sz="1200" dirty="0">
                <a:latin typeface="+mn-lt"/>
                <a:cs typeface="Arial" panose="020B0604020202020204" pitchFamily="34" charset="0"/>
              </a:rPr>
              <a:t>Thank your mind for doing it’s job of pumping out thoughts, and simply move on</a:t>
            </a:r>
          </a:p>
          <a:p>
            <a:pPr>
              <a:spcBef>
                <a:spcPts val="0"/>
              </a:spcBef>
            </a:pPr>
            <a:endParaRPr lang="en-US" sz="1200" b="1" u="sng" dirty="0">
              <a:latin typeface="+mn-lt"/>
            </a:endParaRPr>
          </a:p>
        </p:txBody>
      </p:sp>
    </p:spTree>
    <p:extLst>
      <p:ext uri="{BB962C8B-B14F-4D97-AF65-F5344CB8AC3E}">
        <p14:creationId xmlns:p14="http://schemas.microsoft.com/office/powerpoint/2010/main" val="105191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pPr>
            <a:r>
              <a:rPr lang="en-US" sz="1200" b="1" u="sng" dirty="0">
                <a:latin typeface="+mn-lt"/>
              </a:rPr>
              <a:t>Dispute (Combat)</a:t>
            </a:r>
          </a:p>
          <a:p>
            <a:pPr marL="171450" indent="-171450">
              <a:spcBef>
                <a:spcPts val="0"/>
              </a:spcBef>
              <a:buFont typeface="Arial" panose="020B0604020202020204" pitchFamily="34" charset="0"/>
              <a:buChar char="•"/>
            </a:pPr>
            <a:endParaRPr lang="en-US" sz="1200" b="1" u="sng"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Recognize, challenge, and confront irrational beliefs or statements that are connected to distressing feelings (gather evidence to confront or dispute irrational beliefs)</a:t>
            </a:r>
          </a:p>
          <a:p>
            <a:pPr marL="171450" indent="-171450">
              <a:spcBef>
                <a:spcPts val="0"/>
              </a:spcBef>
              <a:buFont typeface="Arial" panose="020B0604020202020204" pitchFamily="34" charset="0"/>
              <a:buChar char="•"/>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Look for alternative evidence: act like a lawyer arguing a case "against" the thought</a:t>
            </a:r>
          </a:p>
          <a:p>
            <a:pPr marL="171450" indent="-171450">
              <a:spcBef>
                <a:spcPts val="0"/>
              </a:spcBef>
              <a:buFont typeface="Arial" panose="020B0604020202020204" pitchFamily="34" charset="0"/>
              <a:buChar char="•"/>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Remind yourself that thoughts are not facts: they are suggestions and you choose whether or not to listen to their advice</a:t>
            </a:r>
          </a:p>
          <a:p>
            <a:pPr marL="171450" indent="-171450">
              <a:spcBef>
                <a:spcPts val="0"/>
              </a:spcBef>
              <a:buFont typeface="Arial" panose="020B0604020202020204" pitchFamily="34" charset="0"/>
              <a:buChar char="•"/>
            </a:pPr>
            <a:endParaRPr lang="en-US" sz="1200" kern="1200" dirty="0">
              <a:solidFill>
                <a:schemeClr val="tx1"/>
              </a:solidFill>
              <a:effectLst/>
              <a:latin typeface="+mn-lt"/>
              <a:ea typeface="+mn-ea"/>
              <a:cs typeface="+mn-cs"/>
            </a:endParaRPr>
          </a:p>
          <a:p>
            <a:pPr>
              <a:spcBef>
                <a:spcPts val="0"/>
              </a:spcBef>
            </a:pPr>
            <a:r>
              <a:rPr lang="en-US" sz="1200" b="1" kern="1200" dirty="0">
                <a:solidFill>
                  <a:schemeClr val="tx1"/>
                </a:solidFill>
                <a:effectLst/>
                <a:latin typeface="+mn-lt"/>
                <a:ea typeface="+mn-ea"/>
                <a:cs typeface="+mn-cs"/>
              </a:rPr>
              <a:t>Ask Yourself: </a:t>
            </a:r>
          </a:p>
          <a:p>
            <a:pPr>
              <a:spcBef>
                <a:spcPts val="0"/>
              </a:spcBef>
            </a:pPr>
            <a:r>
              <a:rPr lang="en-US" sz="1200" kern="1200" dirty="0">
                <a:solidFill>
                  <a:schemeClr val="tx1"/>
                </a:solidFill>
                <a:effectLst/>
                <a:latin typeface="+mn-lt"/>
                <a:ea typeface="+mn-ea"/>
                <a:cs typeface="+mn-cs"/>
              </a:rPr>
              <a:t>-Is this really true?</a:t>
            </a:r>
          </a:p>
          <a:p>
            <a:pPr>
              <a:spcBef>
                <a:spcPts val="0"/>
              </a:spcBef>
            </a:pPr>
            <a:r>
              <a:rPr lang="en-US" sz="1200" kern="1200" dirty="0">
                <a:solidFill>
                  <a:schemeClr val="tx1"/>
                </a:solidFill>
                <a:effectLst/>
                <a:latin typeface="+mn-lt"/>
                <a:ea typeface="+mn-ea"/>
                <a:cs typeface="+mn-cs"/>
              </a:rPr>
              <a:t>-Is this helping me right now? Am I jumping to conclusions? Am I exaggerating?</a:t>
            </a:r>
          </a:p>
          <a:p>
            <a:pPr>
              <a:spcBef>
                <a:spcPts val="0"/>
              </a:spcBef>
            </a:pPr>
            <a:r>
              <a:rPr lang="en-US" sz="1200" kern="1200" dirty="0">
                <a:solidFill>
                  <a:schemeClr val="tx1"/>
                </a:solidFill>
                <a:effectLst/>
                <a:latin typeface="+mn-lt"/>
                <a:ea typeface="+mn-ea"/>
                <a:cs typeface="+mn-cs"/>
              </a:rPr>
              <a:t>-How do I know it will happen? So what if it happens?</a:t>
            </a:r>
          </a:p>
          <a:p>
            <a:pPr>
              <a:spcBef>
                <a:spcPts val="0"/>
              </a:spcBef>
            </a:pPr>
            <a:r>
              <a:rPr lang="en-US" sz="1200" kern="1200" dirty="0">
                <a:solidFill>
                  <a:schemeClr val="tx1"/>
                </a:solidFill>
                <a:effectLst/>
                <a:latin typeface="+mn-lt"/>
                <a:ea typeface="+mn-ea"/>
                <a:cs typeface="+mn-cs"/>
              </a:rPr>
              <a:t>-Can I handle it?</a:t>
            </a:r>
          </a:p>
          <a:p>
            <a:pPr>
              <a:spcBef>
                <a:spcPts val="0"/>
              </a:spcBef>
            </a:pPr>
            <a:r>
              <a:rPr lang="en-US" sz="1200" kern="1200" dirty="0">
                <a:solidFill>
                  <a:schemeClr val="tx1"/>
                </a:solidFill>
                <a:effectLst/>
                <a:latin typeface="+mn-lt"/>
                <a:ea typeface="+mn-ea"/>
                <a:cs typeface="+mn-cs"/>
              </a:rPr>
              <a:t>-Is there another way to look at the situation? What is the worst thing that can happen?</a:t>
            </a:r>
          </a:p>
          <a:p>
            <a:pPr>
              <a:spcBef>
                <a:spcPts val="0"/>
              </a:spcBef>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US" sz="1200" kern="1200" dirty="0">
                <a:solidFill>
                  <a:schemeClr val="tx1"/>
                </a:solidFill>
                <a:effectLst/>
                <a:latin typeface="+mn-lt"/>
                <a:ea typeface="+mn-ea"/>
                <a:cs typeface="+mn-cs"/>
              </a:rPr>
              <a:t>The next step in cognitive restructuring is </a:t>
            </a:r>
            <a:r>
              <a:rPr lang="en-US" sz="1200" b="1" kern="1200" dirty="0">
                <a:solidFill>
                  <a:schemeClr val="tx1"/>
                </a:solidFill>
                <a:effectLst/>
                <a:latin typeface="+mn-lt"/>
                <a:ea typeface="+mn-ea"/>
                <a:cs typeface="+mn-cs"/>
              </a:rPr>
              <a:t>to replace the negative thoughts </a:t>
            </a:r>
            <a:r>
              <a:rPr lang="en-US" sz="1200" kern="1200" dirty="0">
                <a:solidFill>
                  <a:schemeClr val="tx1"/>
                </a:solidFill>
                <a:effectLst/>
                <a:latin typeface="+mn-lt"/>
                <a:ea typeface="+mn-ea"/>
                <a:cs typeface="+mn-cs"/>
              </a:rPr>
              <a:t>with more rational and positive responses.</a:t>
            </a:r>
          </a:p>
          <a:p>
            <a:pPr>
              <a:spcBef>
                <a:spcPts val="0"/>
              </a:spcBef>
            </a:pPr>
            <a:r>
              <a:rPr lang="en-US" sz="1200" kern="1200" dirty="0">
                <a:solidFill>
                  <a:schemeClr val="tx1"/>
                </a:solidFill>
                <a:effectLst/>
                <a:latin typeface="+mn-lt"/>
                <a:ea typeface="+mn-ea"/>
                <a:cs typeface="+mn-cs"/>
              </a:rPr>
              <a:t> </a:t>
            </a:r>
          </a:p>
          <a:p>
            <a:pPr>
              <a:spcBef>
                <a:spcPts val="0"/>
              </a:spcBef>
            </a:pPr>
            <a:r>
              <a:rPr lang="en-US" sz="1200" b="1" kern="1200" dirty="0">
                <a:solidFill>
                  <a:schemeClr val="tx1"/>
                </a:solidFill>
                <a:effectLst/>
                <a:latin typeface="+mn-lt"/>
                <a:ea typeface="+mn-ea"/>
                <a:cs typeface="+mn-cs"/>
              </a:rPr>
              <a:t>Examples:</a:t>
            </a:r>
          </a:p>
          <a:p>
            <a:pPr>
              <a:spcBef>
                <a:spcPts val="0"/>
              </a:spcBef>
            </a:pPr>
            <a:r>
              <a:rPr lang="en-US" sz="1200" kern="1200" dirty="0">
                <a:solidFill>
                  <a:schemeClr val="tx1"/>
                </a:solidFill>
                <a:effectLst/>
                <a:latin typeface="+mn-lt"/>
                <a:ea typeface="+mn-ea"/>
                <a:cs typeface="+mn-cs"/>
              </a:rPr>
              <a:t>-"I can handle this."</a:t>
            </a:r>
          </a:p>
          <a:p>
            <a:pPr>
              <a:spcBef>
                <a:spcPts val="0"/>
              </a:spcBef>
            </a:pPr>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am</a:t>
            </a:r>
            <a:r>
              <a:rPr lang="en-US" sz="1200" kern="1200" dirty="0">
                <a:solidFill>
                  <a:schemeClr val="tx1"/>
                </a:solidFill>
                <a:effectLst/>
                <a:latin typeface="+mn-lt"/>
                <a:ea typeface="+mn-ea"/>
                <a:cs typeface="+mn-cs"/>
              </a:rPr>
              <a:t> doing the best I can." "I have a choice."</a:t>
            </a:r>
          </a:p>
          <a:p>
            <a:pPr>
              <a:spcBef>
                <a:spcPts val="0"/>
              </a:spcBef>
            </a:pPr>
            <a:r>
              <a:rPr lang="en-US" sz="1200" kern="1200" dirty="0">
                <a:solidFill>
                  <a:schemeClr val="tx1"/>
                </a:solidFill>
                <a:effectLst/>
                <a:latin typeface="+mn-lt"/>
                <a:ea typeface="+mn-ea"/>
                <a:cs typeface="+mn-cs"/>
              </a:rPr>
              <a:t>-"I like myself."</a:t>
            </a:r>
          </a:p>
          <a:p>
            <a:pPr>
              <a:spcBef>
                <a:spcPts val="0"/>
              </a:spcBef>
            </a:pPr>
            <a:r>
              <a:rPr lang="en-US" sz="1200" kern="1200" dirty="0">
                <a:solidFill>
                  <a:schemeClr val="tx1"/>
                </a:solidFill>
                <a:effectLst/>
                <a:latin typeface="+mn-lt"/>
                <a:ea typeface="+mn-ea"/>
                <a:cs typeface="+mn-cs"/>
              </a:rPr>
              <a:t>-"I'll feel better tomorrow." "It's just a bump in the road."</a:t>
            </a:r>
          </a:p>
          <a:p>
            <a:pPr>
              <a:spcBef>
                <a:spcPts val="0"/>
              </a:spcBef>
            </a:pPr>
            <a:r>
              <a:rPr lang="en-US" sz="1200" kern="1200" dirty="0">
                <a:solidFill>
                  <a:schemeClr val="tx1"/>
                </a:solidFill>
                <a:effectLst/>
                <a:latin typeface="+mn-lt"/>
                <a:ea typeface="+mn-ea"/>
                <a:cs typeface="+mn-cs"/>
              </a:rPr>
              <a:t> </a:t>
            </a:r>
          </a:p>
          <a:p>
            <a:pPr marL="171450" indent="-171450">
              <a:spcBef>
                <a:spcPts val="0"/>
              </a:spcBef>
              <a:buFont typeface="Arial" panose="020B0604020202020204" pitchFamily="34" charset="0"/>
              <a:buChar char="•"/>
            </a:pPr>
            <a:r>
              <a:rPr lang="en-US" sz="1200" b="1" kern="1200" dirty="0">
                <a:solidFill>
                  <a:schemeClr val="tx1"/>
                </a:solidFill>
                <a:effectLst/>
                <a:latin typeface="+mn-lt"/>
                <a:ea typeface="+mn-ea"/>
                <a:cs typeface="+mn-cs"/>
              </a:rPr>
              <a:t>Practice: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more you practice this coping strategy, the better you will feel. With this new way of thinking, you will interpret stimuli as less powerful, and you will become more confident in dealing with stress. Cognitive  restructuring  is like riding a bike.  It is hard at first, but the more you practice, the easier it becomes.</a:t>
            </a:r>
          </a:p>
          <a:p>
            <a:pPr>
              <a:spcBef>
                <a:spcPts val="0"/>
              </a:spcBef>
            </a:pPr>
            <a:endParaRPr lang="en-US" sz="1200" dirty="0"/>
          </a:p>
        </p:txBody>
      </p:sp>
    </p:spTree>
    <p:extLst>
      <p:ext uri="{BB962C8B-B14F-4D97-AF65-F5344CB8AC3E}">
        <p14:creationId xmlns:p14="http://schemas.microsoft.com/office/powerpoint/2010/main" val="195118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t>Video: How to Defeat</a:t>
            </a:r>
            <a:r>
              <a:rPr lang="en-US" sz="1200" b="1" u="sng" baseline="0" dirty="0"/>
              <a:t> Negative Thinking</a:t>
            </a:r>
          </a:p>
          <a:p>
            <a:pPr>
              <a:lnSpc>
                <a:spcPct val="100000"/>
              </a:lnSpc>
              <a:spcBef>
                <a:spcPts val="0"/>
              </a:spcBef>
              <a:spcAft>
                <a:spcPts val="0"/>
              </a:spcAft>
            </a:pPr>
            <a:endParaRPr lang="en-US" sz="1200" b="1" u="sng" baseline="0" dirty="0"/>
          </a:p>
          <a:p>
            <a:pPr eaLnBrk="1" hangingPunct="1">
              <a:lnSpc>
                <a:spcPct val="100000"/>
              </a:lnSpc>
              <a:spcBef>
                <a:spcPts val="0"/>
              </a:spcBef>
              <a:spcAft>
                <a:spcPts val="0"/>
              </a:spcAft>
            </a:pPr>
            <a:r>
              <a:rPr lang="en-US" sz="1200" b="1" u="none" baseline="0" dirty="0">
                <a:latin typeface="+mn-lt"/>
              </a:rPr>
              <a:t>Title:</a:t>
            </a:r>
            <a:r>
              <a:rPr lang="en-US" sz="1200" b="0" u="none" baseline="0" dirty="0">
                <a:latin typeface="+mn-lt"/>
              </a:rPr>
              <a:t> How to defeat negative thinking</a:t>
            </a:r>
            <a:endParaRPr lang="en-US" sz="1200" b="1" u="none" baseline="0" dirty="0">
              <a:latin typeface="+mn-lt"/>
            </a:endParaRPr>
          </a:p>
          <a:p>
            <a:pPr eaLnBrk="1" hangingPunct="1">
              <a:lnSpc>
                <a:spcPct val="100000"/>
              </a:lnSpc>
              <a:spcBef>
                <a:spcPts val="0"/>
              </a:spcBef>
              <a:spcAft>
                <a:spcPts val="0"/>
              </a:spcAft>
            </a:pPr>
            <a:r>
              <a:rPr lang="en-US" sz="1200" b="1" u="none" baseline="0" dirty="0">
                <a:latin typeface="+mn-lt"/>
              </a:rPr>
              <a:t>Description: </a:t>
            </a:r>
            <a:r>
              <a:rPr lang="en-US" sz="1200" b="0" u="none" baseline="0" dirty="0">
                <a:latin typeface="+mn-lt"/>
              </a:rPr>
              <a:t>This video describes two techniques for dealing with negative thoughts: Distancing and Combating (Disputing)</a:t>
            </a:r>
            <a:endParaRPr lang="en-US" sz="1200" b="1"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latin typeface="+mn-lt"/>
              </a:rPr>
              <a:t>Source: </a:t>
            </a:r>
            <a:r>
              <a:rPr lang="en-US" sz="1200" b="0" i="0" u="none" strike="noStrike" kern="1200" dirty="0" err="1">
                <a:solidFill>
                  <a:schemeClr val="tx1"/>
                </a:solidFill>
                <a:effectLst/>
                <a:latin typeface="+mn-lt"/>
                <a:ea typeface="+mn-ea"/>
                <a:cs typeface="+mn-cs"/>
              </a:rPr>
              <a:t>Happify</a:t>
            </a:r>
            <a:r>
              <a:rPr lang="en-US" sz="1200" b="0" i="0" u="none" strike="noStrike" kern="1200" dirty="0">
                <a:solidFill>
                  <a:schemeClr val="tx1"/>
                </a:solidFill>
                <a:effectLst/>
                <a:latin typeface="+mn-lt"/>
                <a:ea typeface="+mn-ea"/>
                <a:cs typeface="+mn-cs"/>
              </a:rPr>
              <a:t> Healthy Inc.; ONLINE</a:t>
            </a:r>
            <a:r>
              <a:rPr lang="en-US" dirty="0"/>
              <a:t> </a:t>
            </a:r>
            <a:endParaRPr lang="en-US" sz="1200" b="1"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latin typeface="+mn-lt"/>
              </a:rPr>
              <a:t>Link: </a:t>
            </a:r>
            <a:r>
              <a:rPr lang="en-US" sz="1200" b="0" u="none" baseline="0" dirty="0">
                <a:latin typeface="+mn-lt"/>
              </a:rPr>
              <a:t>https://www.youtube.com/watch?v=_XLY_XXBQWE&amp;spfreload=10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latin typeface="+mn-lt"/>
              </a:rPr>
              <a:t>Time Allotted: </a:t>
            </a:r>
            <a:r>
              <a:rPr lang="en-US" sz="1200" b="0" u="none" baseline="0" dirty="0">
                <a:latin typeface="+mn-lt"/>
              </a:rPr>
              <a:t>5 minutes</a:t>
            </a:r>
          </a:p>
          <a:p>
            <a:pPr eaLnBrk="1" hangingPunct="1">
              <a:lnSpc>
                <a:spcPct val="100000"/>
              </a:lnSpc>
              <a:spcBef>
                <a:spcPts val="0"/>
              </a:spcBef>
              <a:spcAft>
                <a:spcPts val="0"/>
              </a:spcAft>
            </a:pPr>
            <a:endParaRPr lang="en-US" sz="1200" b="1" u="sng" dirty="0">
              <a:latin typeface="+mn-lt"/>
            </a:endParaRPr>
          </a:p>
          <a:p>
            <a:pPr eaLnBrk="1" hangingPunct="1">
              <a:lnSpc>
                <a:spcPct val="100000"/>
              </a:lnSpc>
              <a:spcBef>
                <a:spcPts val="0"/>
              </a:spcBef>
              <a:spcAft>
                <a:spcPts val="0"/>
              </a:spcAft>
            </a:pPr>
            <a:r>
              <a:rPr lang="en-US" sz="1200" b="1" u="sng" dirty="0">
                <a:latin typeface="+mn-lt"/>
              </a:rPr>
              <a:t>Discussion Questions:</a:t>
            </a:r>
          </a:p>
          <a:p>
            <a:pPr eaLnBrk="1" hangingPunct="1">
              <a:lnSpc>
                <a:spcPct val="100000"/>
              </a:lnSpc>
              <a:spcBef>
                <a:spcPts val="0"/>
              </a:spcBef>
              <a:spcAft>
                <a:spcPts val="0"/>
              </a:spcAft>
            </a:pPr>
            <a:r>
              <a:rPr lang="en-US" sz="1200" b="0" u="none" dirty="0">
                <a:latin typeface="+mn-lt"/>
              </a:rPr>
              <a:t>-What</a:t>
            </a:r>
            <a:r>
              <a:rPr lang="en-US" sz="1200" b="0" u="none" baseline="0" dirty="0">
                <a:latin typeface="+mn-lt"/>
              </a:rPr>
              <a:t> are your reactions to this video?</a:t>
            </a:r>
            <a:endParaRPr lang="en-US" sz="1200" b="1" u="sng" dirty="0">
              <a:latin typeface="+mn-lt"/>
            </a:endParaRPr>
          </a:p>
          <a:p>
            <a:pPr>
              <a:lnSpc>
                <a:spcPct val="100000"/>
              </a:lnSpc>
              <a:spcBef>
                <a:spcPts val="0"/>
              </a:spcBef>
              <a:spcAft>
                <a:spcPts val="0"/>
              </a:spcAft>
            </a:pPr>
            <a:endParaRPr lang="en-US" sz="1200" b="1" u="sng" dirty="0"/>
          </a:p>
        </p:txBody>
      </p:sp>
    </p:spTree>
    <p:extLst>
      <p:ext uri="{BB962C8B-B14F-4D97-AF65-F5344CB8AC3E}">
        <p14:creationId xmlns:p14="http://schemas.microsoft.com/office/powerpoint/2010/main" val="280328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latin typeface="+mn-lt"/>
                <a:cs typeface="Arial" panose="020B0604020202020204" pitchFamily="34" charset="0"/>
              </a:rPr>
              <a:t>Reframe</a:t>
            </a:r>
          </a:p>
          <a:p>
            <a:pPr>
              <a:lnSpc>
                <a:spcPct val="100000"/>
              </a:lnSpc>
              <a:spcBef>
                <a:spcPts val="0"/>
              </a:spcBef>
              <a:spcAft>
                <a:spcPts val="0"/>
              </a:spcAft>
            </a:pPr>
            <a:endParaRPr lang="en-US" sz="1200" b="1" u="sng"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Reframing an unhelpful thought </a:t>
            </a:r>
            <a:r>
              <a:rPr lang="en-US" sz="1200" b="1" kern="1200" dirty="0">
                <a:solidFill>
                  <a:schemeClr val="tx1"/>
                </a:solidFill>
                <a:effectLst/>
                <a:latin typeface="+mn-lt"/>
                <a:ea typeface="+mn-ea"/>
                <a:cs typeface="+mn-cs"/>
              </a:rPr>
              <a:t>involves seeing it from a different, often more positive angle</a:t>
            </a:r>
            <a:r>
              <a:rPr lang="en-US" sz="1200" kern="1200" dirty="0">
                <a:solidFill>
                  <a:schemeClr val="tx1"/>
                </a:solidFill>
                <a:effectLst/>
                <a:latin typeface="+mn-lt"/>
                <a:ea typeface="+mn-ea"/>
                <a:cs typeface="+mn-cs"/>
              </a:rPr>
              <a:t>. As the old saying goes, it’s like seeing the same glass as half-full, versus half-empty. For example, if you get orders and your initial thought is “I don’t know anyone there. I’m going to be lonely. This is going to be the worst duty station ever.” A more positive perspective to take might be: “This is going to be an adventure. I might meet some really cool people and make new friends.” </a:t>
            </a:r>
          </a:p>
          <a:p>
            <a:pPr marL="171450" indent="-171450">
              <a:lnSpc>
                <a:spcPct val="100000"/>
              </a:lnSpc>
              <a:spcBef>
                <a:spcPts val="0"/>
              </a:spcBef>
              <a:spcAft>
                <a:spcPts val="0"/>
              </a:spcAft>
              <a:buFont typeface="Arial" panose="020B0604020202020204" pitchFamily="34" charset="0"/>
              <a:buChar char="•"/>
            </a:pPr>
            <a:endParaRPr lang="en-US" sz="1200" b="1"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0" dirty="0">
                <a:latin typeface="+mn-lt"/>
                <a:cs typeface="Arial" panose="020B0604020202020204" pitchFamily="34" charset="0"/>
              </a:rPr>
              <a:t>Reframing</a:t>
            </a:r>
            <a:r>
              <a:rPr lang="en-US" sz="1200" b="0" baseline="0" dirty="0">
                <a:latin typeface="+mn-lt"/>
                <a:cs typeface="Arial" panose="020B0604020202020204" pitchFamily="34" charset="0"/>
              </a:rPr>
              <a:t> is t</a:t>
            </a:r>
            <a:r>
              <a:rPr lang="en-US" sz="1200" b="0" dirty="0">
                <a:latin typeface="+mn-lt"/>
                <a:cs typeface="Arial" panose="020B0604020202020204" pitchFamily="34" charset="0"/>
              </a:rPr>
              <a:t>he </a:t>
            </a:r>
            <a:r>
              <a:rPr lang="en-US" sz="1200" dirty="0">
                <a:latin typeface="+mn-lt"/>
                <a:cs typeface="Arial" panose="020B0604020202020204" pitchFamily="34" charset="0"/>
              </a:rPr>
              <a:t>ability to consider other alternatives, refrain from rigid beliefs and attach meaning to difficult situations. Identifying unhelpful thoughts and replacing them with more positive or adaptive ones. Thinking about a situation in a different, more positive way.</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Arial" panose="020B0604020202020204" pitchFamily="34" charset="0"/>
              </a:rPr>
              <a:t>Putting situations or experiences into perspective, frequently leads to thinking about them more positively</a:t>
            </a:r>
          </a:p>
          <a:p>
            <a:pPr marL="171450" indent="-171450">
              <a:lnSpc>
                <a:spcPct val="100000"/>
              </a:lnSpc>
              <a:spcBef>
                <a:spcPts val="0"/>
              </a:spcBef>
              <a:spcAft>
                <a:spcPts val="0"/>
              </a:spcAft>
              <a:buFont typeface="Arial" panose="020B0604020202020204" pitchFamily="34" charset="0"/>
              <a:buChar char="•"/>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Arial" panose="020B0604020202020204" pitchFamily="34" charset="0"/>
              </a:rPr>
              <a:t>See adversity as an opportunity for growth:</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Recognize that difficult situations are temporary</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Attach meaning to difficulty</a:t>
            </a:r>
          </a:p>
          <a:p>
            <a:pPr marL="0" indent="0">
              <a:lnSpc>
                <a:spcPct val="100000"/>
              </a:lnSpc>
              <a:spcBef>
                <a:spcPts val="0"/>
              </a:spcBef>
              <a:spcAft>
                <a:spcPts val="0"/>
              </a:spcAft>
              <a:buFont typeface="Arial" panose="020B0604020202020204" pitchFamily="34" charset="0"/>
              <a:buNone/>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Arial" panose="020B0604020202020204" pitchFamily="34" charset="0"/>
              </a:rPr>
              <a:t>Positive Reframing:</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Is there another way to look at this situation?</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Is there any good that can come from this?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What can I learn from this experience?</a:t>
            </a:r>
          </a:p>
          <a:p>
            <a:pPr>
              <a:lnSpc>
                <a:spcPct val="100000"/>
              </a:lnSpc>
              <a:spcBef>
                <a:spcPts val="0"/>
              </a:spcBef>
              <a:spcAft>
                <a:spcPts val="0"/>
              </a:spcAft>
            </a:pPr>
            <a:endParaRPr lang="en-US" sz="1200" dirty="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Arial" panose="020B0604020202020204" pitchFamily="34" charset="0"/>
              </a:rPr>
              <a:t>Positive self-talk </a:t>
            </a:r>
            <a:r>
              <a:rPr lang="en-US" sz="1200" dirty="0">
                <a:latin typeface="+mn-lt"/>
                <a:cs typeface="Arial" panose="020B0604020202020204" pitchFamily="34" charset="0"/>
              </a:rPr>
              <a:t>replaces irrational thoughts with productive thoughts</a:t>
            </a:r>
          </a:p>
          <a:p>
            <a:pPr>
              <a:lnSpc>
                <a:spcPct val="100000"/>
              </a:lnSpc>
              <a:spcBef>
                <a:spcPts val="0"/>
              </a:spcBef>
              <a:spcAft>
                <a:spcPts val="0"/>
              </a:spcAft>
            </a:pPr>
            <a:endParaRPr lang="en-US" sz="1200" dirty="0">
              <a:latin typeface="+mn-lt"/>
            </a:endParaRPr>
          </a:p>
        </p:txBody>
      </p:sp>
    </p:spTree>
    <p:extLst>
      <p:ext uri="{BB962C8B-B14F-4D97-AF65-F5344CB8AC3E}">
        <p14:creationId xmlns:p14="http://schemas.microsoft.com/office/powerpoint/2010/main" val="141397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latin typeface="+mn-lt"/>
              </a:rPr>
              <a:t>Exercise: Three Good Things</a:t>
            </a:r>
          </a:p>
          <a:p>
            <a:pPr lvl="0" eaLnBrk="1" hangingPunct="1">
              <a:lnSpc>
                <a:spcPct val="100000"/>
              </a:lnSpc>
              <a:spcBef>
                <a:spcPts val="0"/>
              </a:spcBef>
              <a:spcAft>
                <a:spcPts val="0"/>
              </a:spcAft>
            </a:pPr>
            <a:r>
              <a:rPr lang="en-US" sz="1200" b="0" u="none" baseline="0" dirty="0">
                <a:latin typeface="+mn-lt"/>
              </a:rPr>
              <a:t> </a:t>
            </a: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Optimism does not come naturally for everyone. With practice we can change how we think and react. This exercise is a first step towards becoming more optimistic. List three things you are grateful for. Practice this exercise often by writing them down or simply thinking about the things you appreciate.</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a:t>
            </a:r>
          </a:p>
          <a:p>
            <a:pPr lvl="0" eaLnBrk="1" hangingPunct="1">
              <a:lnSpc>
                <a:spcPct val="100000"/>
              </a:lnSpc>
              <a:spcBef>
                <a:spcPts val="0"/>
              </a:spcBef>
              <a:spcAft>
                <a:spcPts val="0"/>
              </a:spcAft>
            </a:pPr>
            <a:r>
              <a:rPr lang="en-US" sz="1200" b="0" u="none" kern="1200" baseline="0" dirty="0">
                <a:solidFill>
                  <a:schemeClr val="tx1"/>
                </a:solidFill>
                <a:effectLst/>
                <a:latin typeface="+mn-lt"/>
                <a:ea typeface="+mn-ea"/>
                <a:cs typeface="+mn-cs"/>
              </a:rPr>
              <a:t>Write down three things you are grateful for. This can be done daily, weekly or monthly. The point is to write it down on paper! </a:t>
            </a:r>
          </a:p>
          <a:p>
            <a:pPr lvl="0" eaLnBrk="1" hangingPunct="1">
              <a:lnSpc>
                <a:spcPct val="100000"/>
              </a:lnSpc>
              <a:spcBef>
                <a:spcPts val="0"/>
              </a:spcBef>
              <a:spcAft>
                <a:spcPts val="0"/>
              </a:spcAft>
            </a:pPr>
            <a:endParaRPr lang="en-US" sz="1200" b="0" u="none" kern="1200" baseline="0" dirty="0">
              <a:solidFill>
                <a:schemeClr val="tx1"/>
              </a:solidFill>
              <a:effectLst/>
              <a:latin typeface="+mn-lt"/>
              <a:ea typeface="+mn-ea"/>
              <a:cs typeface="+mn-cs"/>
            </a:endParaRPr>
          </a:p>
          <a:p>
            <a:pPr lvl="0" eaLnBrk="1" hangingPunct="1">
              <a:lnSpc>
                <a:spcPct val="100000"/>
              </a:lnSpc>
              <a:spcBef>
                <a:spcPts val="0"/>
              </a:spcBef>
              <a:spcAft>
                <a:spcPts val="0"/>
              </a:spcAft>
            </a:pPr>
            <a:r>
              <a:rPr lang="en-US" sz="1200" b="1" u="sng" kern="1200" baseline="0" dirty="0">
                <a:solidFill>
                  <a:schemeClr val="tx1"/>
                </a:solidFill>
                <a:effectLst/>
                <a:latin typeface="+mn-lt"/>
                <a:ea typeface="+mn-ea"/>
                <a:cs typeface="+mn-cs"/>
              </a:rPr>
              <a:t>Time Allotted: </a:t>
            </a:r>
            <a:r>
              <a:rPr lang="en-US" sz="1200" b="0" u="none" kern="1200" baseline="0" dirty="0">
                <a:solidFill>
                  <a:schemeClr val="tx1"/>
                </a:solidFill>
                <a:effectLst/>
                <a:latin typeface="+mn-lt"/>
                <a:ea typeface="+mn-ea"/>
                <a:cs typeface="+mn-cs"/>
              </a:rPr>
              <a:t>10 minutes </a:t>
            </a:r>
          </a:p>
          <a:p>
            <a:pPr lvl="0" eaLnBrk="1" hangingPunct="1">
              <a:lnSpc>
                <a:spcPct val="100000"/>
              </a:lnSpc>
              <a:spcBef>
                <a:spcPts val="0"/>
              </a:spcBef>
              <a:spcAft>
                <a:spcPts val="0"/>
              </a:spcAft>
            </a:pPr>
            <a:endParaRPr lang="en-US" sz="1200" b="0" u="none" kern="1200" baseline="0" dirty="0">
              <a:solidFill>
                <a:schemeClr val="tx1"/>
              </a:solidFill>
              <a:effectLst/>
              <a:latin typeface="+mn-lt"/>
              <a:ea typeface="+mn-ea"/>
              <a:cs typeface="+mn-cs"/>
            </a:endParaRPr>
          </a:p>
          <a:p>
            <a:pPr lvl="0" eaLnBrk="1" hangingPunct="1">
              <a:lnSpc>
                <a:spcPct val="100000"/>
              </a:lnSpc>
              <a:spcBef>
                <a:spcPts val="0"/>
              </a:spcBef>
              <a:spcAft>
                <a:spcPts val="0"/>
              </a:spcAft>
            </a:pPr>
            <a:r>
              <a:rPr lang="en-US" sz="1200" b="1" u="sng" kern="1200" baseline="0" dirty="0">
                <a:solidFill>
                  <a:schemeClr val="tx1"/>
                </a:solidFill>
                <a:effectLst/>
                <a:latin typeface="+mn-lt"/>
                <a:ea typeface="+mn-ea"/>
                <a:cs typeface="+mn-cs"/>
              </a:rPr>
              <a:t>Discussion Questions: </a:t>
            </a:r>
          </a:p>
          <a:p>
            <a:r>
              <a:rPr lang="en-US" sz="1200" b="0" u="none" baseline="0" dirty="0">
                <a:latin typeface="+mn-lt"/>
              </a:rPr>
              <a:t>-</a:t>
            </a:r>
            <a:r>
              <a:rPr lang="en-US" sz="1200" kern="1200" dirty="0">
                <a:solidFill>
                  <a:schemeClr val="tx1"/>
                </a:solidFill>
                <a:effectLst/>
                <a:latin typeface="+mn-lt"/>
                <a:ea typeface="+mn-ea"/>
                <a:cs typeface="+mn-cs"/>
              </a:rPr>
              <a:t>Was this exercise useful or helpful?</a:t>
            </a:r>
          </a:p>
          <a:p>
            <a:endParaRPr lang="en-US" sz="1200"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18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i="0" u="sng" kern="1200" dirty="0">
                <a:solidFill>
                  <a:schemeClr val="tx1"/>
                </a:solidFill>
                <a:effectLst/>
                <a:latin typeface="+mn-lt"/>
                <a:ea typeface="+mn-ea"/>
                <a:cs typeface="+mn-cs"/>
              </a:rPr>
              <a:t>Action</a:t>
            </a:r>
            <a:r>
              <a:rPr lang="en-US" sz="1200" b="1" i="0" u="sng" kern="1200" baseline="0" dirty="0">
                <a:solidFill>
                  <a:schemeClr val="tx1"/>
                </a:solidFill>
                <a:effectLst/>
                <a:latin typeface="+mn-lt"/>
                <a:ea typeface="+mn-ea"/>
                <a:cs typeface="+mn-cs"/>
              </a:rPr>
              <a:t> Counteraction (ACA)</a:t>
            </a:r>
            <a:endParaRPr lang="en-US" sz="1200" b="1" i="0" u="sng" kern="1200" dirty="0">
              <a:solidFill>
                <a:schemeClr val="tx1"/>
              </a:solidFill>
              <a:effectLst/>
              <a:latin typeface="+mn-lt"/>
              <a:ea typeface="+mn-ea"/>
              <a:cs typeface="+mn-cs"/>
            </a:endParaRPr>
          </a:p>
          <a:p>
            <a:pPr>
              <a:lnSpc>
                <a:spcPct val="100000"/>
              </a:lnSpc>
              <a:spcBef>
                <a:spcPts val="0"/>
              </a:spcBef>
              <a:spcAft>
                <a:spcPts val="0"/>
              </a:spcAft>
            </a:pPr>
            <a:endParaRPr lang="en-US" sz="1200" b="0" i="0" kern="1200" dirty="0">
              <a:solidFill>
                <a:schemeClr val="tx1"/>
              </a:solidFill>
              <a:effectLst/>
              <a:latin typeface="+mn-lt"/>
              <a:ea typeface="+mn-ea"/>
              <a:cs typeface="+mn-cs"/>
            </a:endParaRPr>
          </a:p>
          <a:p>
            <a:pPr>
              <a:lnSpc>
                <a:spcPct val="100000"/>
              </a:lnSpc>
              <a:spcBef>
                <a:spcPts val="0"/>
              </a:spcBef>
              <a:spcAft>
                <a:spcPts val="0"/>
              </a:spcAft>
            </a:pPr>
            <a:r>
              <a:rPr lang="en-US" sz="1200" b="1" i="0" u="sng" kern="1200" dirty="0">
                <a:solidFill>
                  <a:schemeClr val="tx1"/>
                </a:solidFill>
                <a:effectLst/>
                <a:latin typeface="+mn-lt"/>
                <a:ea typeface="+mn-ea"/>
                <a:cs typeface="+mn-cs"/>
              </a:rPr>
              <a:t>Discussion Questions:</a:t>
            </a:r>
          </a:p>
          <a:p>
            <a:pPr>
              <a:lnSpc>
                <a:spcPct val="100000"/>
              </a:lnSpc>
              <a:spcBef>
                <a:spcPts val="0"/>
              </a:spcBef>
              <a:spcAft>
                <a:spcPts val="0"/>
              </a:spcAft>
            </a:pPr>
            <a:r>
              <a:rPr lang="en-US" sz="1200" b="0" i="0" kern="1200" dirty="0">
                <a:solidFill>
                  <a:schemeClr val="tx1"/>
                </a:solidFill>
                <a:effectLst/>
                <a:latin typeface="+mn-lt"/>
                <a:ea typeface="+mn-ea"/>
                <a:cs typeface="+mn-cs"/>
              </a:rPr>
              <a:t>-Have you</a:t>
            </a:r>
            <a:r>
              <a:rPr lang="en-US" sz="1200" b="0" i="0" kern="1200" baseline="0" dirty="0">
                <a:solidFill>
                  <a:schemeClr val="tx1"/>
                </a:solidFill>
                <a:effectLst/>
                <a:latin typeface="+mn-lt"/>
                <a:ea typeface="+mn-ea"/>
                <a:cs typeface="+mn-cs"/>
              </a:rPr>
              <a:t> ever considered doing the opposite of your usual response to your emotions?</a:t>
            </a:r>
          </a:p>
          <a:p>
            <a:pPr>
              <a:lnSpc>
                <a:spcPct val="100000"/>
              </a:lnSpc>
              <a:spcBef>
                <a:spcPts val="0"/>
              </a:spcBef>
              <a:spcAft>
                <a:spcPts val="0"/>
              </a:spcAft>
            </a:pPr>
            <a:r>
              <a:rPr lang="en-US" sz="1200" b="0" i="0" kern="1200" baseline="0" dirty="0">
                <a:solidFill>
                  <a:schemeClr val="tx1"/>
                </a:solidFill>
                <a:effectLst/>
                <a:latin typeface="+mn-lt"/>
                <a:ea typeface="+mn-ea"/>
                <a:cs typeface="+mn-cs"/>
              </a:rPr>
              <a:t>-Does the situation justify the emotion?</a:t>
            </a:r>
          </a:p>
          <a:p>
            <a:pPr>
              <a:lnSpc>
                <a:spcPct val="100000"/>
              </a:lnSpc>
              <a:spcBef>
                <a:spcPts val="0"/>
              </a:spcBef>
              <a:spcAft>
                <a:spcPts val="0"/>
              </a:spcAft>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Actin opposite is a behavioral skill to help regulate emotions. We cannot simply stop feeling a certain way at the snap of our fingers. Often, the harder we try to control our emotions the stronger they get. What we can control is our behavior. Each emotion has an automatic behavior, which that emotion makes us want to do. For example, anger makes us want to attack and fear makes us want to run. When we do the automatic behavior associated with a certain emotion we feed that emotion. This can be problematic if the emotion is not justified, or acting on it will not be helpful in a given situation. For example, when we leave the house feeling angry following a fight with our spouse, and then drive aggressively while listening to loud, fast music, we continue to feed the anger. Behavior judo is a way of changing the emotion by </a:t>
            </a:r>
            <a:r>
              <a:rPr lang="en-US" sz="1200" b="1" kern="1200" dirty="0">
                <a:solidFill>
                  <a:schemeClr val="tx1"/>
                </a:solidFill>
                <a:effectLst/>
                <a:latin typeface="+mn-lt"/>
                <a:ea typeface="+mn-ea"/>
                <a:cs typeface="+mn-cs"/>
              </a:rPr>
              <a:t>acting opposite of the automatic behavior response</a:t>
            </a:r>
            <a:r>
              <a:rPr lang="en-US" sz="1200" kern="1200" dirty="0">
                <a:solidFill>
                  <a:schemeClr val="tx1"/>
                </a:solidFill>
                <a:effectLst/>
                <a:latin typeface="+mn-lt"/>
                <a:ea typeface="+mn-ea"/>
                <a:cs typeface="+mn-cs"/>
              </a:rPr>
              <a:t>. This would mean pulling into the right lane, slowing down, and listening to calm, soothing music. This stops feeding the anger and allows us to change that emotion. </a:t>
            </a:r>
            <a:endParaRPr lang="en-US" sz="1200" dirty="0">
              <a:latin typeface="+mn-lt"/>
            </a:endParaRPr>
          </a:p>
          <a:p>
            <a:pPr>
              <a:lnSpc>
                <a:spcPct val="100000"/>
              </a:lnSpc>
              <a:spcBef>
                <a:spcPts val="0"/>
              </a:spcBef>
              <a:spcAft>
                <a:spcPts val="0"/>
              </a:spcAft>
            </a:pPr>
            <a:endParaRPr lang="en-US" sz="1200" b="0" i="0" kern="1200" dirty="0">
              <a:solidFill>
                <a:schemeClr val="tx1"/>
              </a:solidFill>
              <a:effectLst/>
              <a:latin typeface="+mn-lt"/>
              <a:ea typeface="+mn-ea"/>
              <a:cs typeface="+mn-cs"/>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Countering your behaviors</a:t>
            </a:r>
            <a:r>
              <a:rPr lang="en-US" sz="1200" baseline="0" dirty="0">
                <a:latin typeface="+mn-lt"/>
                <a:cs typeface="Arial" panose="020B0604020202020204" pitchFamily="34" charset="0"/>
              </a:rPr>
              <a:t> (automatic response) with a purposeful opposite behavior</a:t>
            </a: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If your</a:t>
            </a:r>
            <a:r>
              <a:rPr lang="en-US" sz="1200" baseline="0" dirty="0">
                <a:latin typeface="+mn-lt"/>
                <a:cs typeface="Arial" panose="020B0604020202020204" pitchFamily="34" charset="0"/>
              </a:rPr>
              <a:t> </a:t>
            </a:r>
            <a:r>
              <a:rPr lang="en-US" sz="1200" dirty="0">
                <a:latin typeface="+mn-lt"/>
                <a:cs typeface="Arial" panose="020B0604020202020204" pitchFamily="34" charset="0"/>
              </a:rPr>
              <a:t>emotions are doing more harm than good, try </a:t>
            </a:r>
            <a:r>
              <a:rPr lang="en-US" sz="1200" b="1" dirty="0">
                <a:latin typeface="+mn-lt"/>
                <a:cs typeface="Arial" panose="020B0604020202020204" pitchFamily="34" charset="0"/>
              </a:rPr>
              <a:t>acting opposite</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Over time,</a:t>
            </a:r>
            <a:r>
              <a:rPr lang="en-US" sz="1200" baseline="0" dirty="0">
                <a:latin typeface="+mn-lt"/>
                <a:cs typeface="Arial" panose="020B0604020202020204" pitchFamily="34" charset="0"/>
              </a:rPr>
              <a:t> the intent is to change the way you think and feel about a situation</a:t>
            </a:r>
          </a:p>
          <a:p>
            <a:pPr marL="285750" lvl="0" indent="-285750">
              <a:lnSpc>
                <a:spcPct val="100000"/>
              </a:lnSpc>
              <a:spcBef>
                <a:spcPts val="0"/>
              </a:spcBef>
              <a:spcAft>
                <a:spcPts val="0"/>
              </a:spcAft>
              <a:buFont typeface="Arial" panose="020B0604020202020204" pitchFamily="34" charset="0"/>
              <a:buChar char="•"/>
            </a:pPr>
            <a:endParaRPr lang="en-US" sz="1200" baseline="0" dirty="0">
              <a:latin typeface="+mn-lt"/>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r>
              <a:rPr lang="en-US" sz="1200" baseline="0" dirty="0">
                <a:latin typeface="+mn-lt"/>
                <a:cs typeface="Arial" panose="020B0604020202020204" pitchFamily="34" charset="0"/>
              </a:rPr>
              <a:t>Identify is the situation justified your emotion</a:t>
            </a:r>
            <a:endParaRPr lang="en-US" sz="1200" dirty="0">
              <a:latin typeface="+mn-lt"/>
              <a:cs typeface="Arial" panose="020B0604020202020204" pitchFamily="34" charset="0"/>
            </a:endParaRP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We can’t always control feeling a certain emotion, but we can change our behavior to stop feeding that emotion</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The harder we try to control our emotions the stronger they get</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Identify whether or not your actions make sense in the moment and figure out what to do about them</a:t>
            </a:r>
          </a:p>
          <a:p>
            <a:pPr marL="742950" lvl="1" indent="-2857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latin typeface="+mn-lt"/>
                <a:cs typeface="Arial" panose="020B0604020202020204" pitchFamily="34" charset="0"/>
              </a:rPr>
              <a:t>Reference: Opposite Action, Dialectical Behavior Therapy, Marsha </a:t>
            </a:r>
            <a:r>
              <a:rPr lang="en-US" sz="1200" b="1" i="1" dirty="0" err="1">
                <a:latin typeface="+mn-lt"/>
                <a:cs typeface="Arial" panose="020B0604020202020204" pitchFamily="34" charset="0"/>
              </a:rPr>
              <a:t>Linehan</a:t>
            </a:r>
            <a:endParaRPr lang="en-US" sz="1200" b="1" i="1" dirty="0">
              <a:latin typeface="+mn-lt"/>
              <a:cs typeface="Arial" panose="020B0604020202020204" pitchFamily="34" charset="0"/>
            </a:endParaRPr>
          </a:p>
          <a:p>
            <a:pPr marL="285750" lvl="0" indent="-285750" algn="l">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104548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200" b="1" u="sng" kern="1200" dirty="0">
                <a:solidFill>
                  <a:schemeClr val="tx1"/>
                </a:solidFill>
                <a:effectLst/>
                <a:latin typeface="+mn-lt"/>
                <a:ea typeface="+mn-ea"/>
                <a:cs typeface="+mn-cs"/>
              </a:rPr>
              <a:t>Examples of ACA</a:t>
            </a:r>
          </a:p>
          <a:p>
            <a:pPr>
              <a:lnSpc>
                <a:spcPct val="100000"/>
              </a:lnSpc>
              <a:spcBef>
                <a:spcPts val="0"/>
              </a:spcBef>
              <a:spcAft>
                <a:spcPts val="0"/>
              </a:spcAft>
            </a:pPr>
            <a:endParaRPr lang="en-US" sz="1200" b="1" u="sng"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Have you ever incorporated “acting opposite” to regulate your emotional responses?  If so, what was the outcome?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-Was there a time when a situation you were experiencing did not warrant using “acting opposite” to your emotions?</a:t>
            </a:r>
          </a:p>
          <a:p>
            <a:pPr>
              <a:lnSpc>
                <a:spcPct val="100000"/>
              </a:lnSpc>
              <a:spcBef>
                <a:spcPts val="0"/>
              </a:spcBef>
              <a:spcAft>
                <a:spcPts val="0"/>
              </a:spcAft>
            </a:pPr>
            <a:r>
              <a:rPr lang="en-US" sz="1200" b="0" u="none" kern="1200" dirty="0">
                <a:solidFill>
                  <a:schemeClr val="tx1"/>
                </a:solidFill>
                <a:effectLst/>
                <a:latin typeface="+mn-lt"/>
                <a:ea typeface="+mn-ea"/>
                <a:cs typeface="+mn-cs"/>
              </a:rPr>
              <a:t>-Can someone</a:t>
            </a:r>
            <a:r>
              <a:rPr lang="en-US" sz="1200" b="0" u="none" kern="1200" baseline="0" dirty="0">
                <a:solidFill>
                  <a:schemeClr val="tx1"/>
                </a:solidFill>
                <a:effectLst/>
                <a:latin typeface="+mn-lt"/>
                <a:ea typeface="+mn-ea"/>
                <a:cs typeface="+mn-cs"/>
              </a:rPr>
              <a:t> give me an example of how you have acted opposite to your current emotion?</a:t>
            </a:r>
          </a:p>
          <a:p>
            <a:pPr>
              <a:lnSpc>
                <a:spcPct val="100000"/>
              </a:lnSpc>
              <a:spcBef>
                <a:spcPts val="0"/>
              </a:spcBef>
              <a:spcAft>
                <a:spcPts val="0"/>
              </a:spcAft>
            </a:pPr>
            <a:r>
              <a:rPr lang="en-US" sz="1200" b="0" u="none" kern="1200" baseline="0" dirty="0">
                <a:solidFill>
                  <a:schemeClr val="tx1"/>
                </a:solidFill>
                <a:effectLst/>
                <a:latin typeface="+mn-lt"/>
                <a:ea typeface="+mn-ea"/>
                <a:cs typeface="+mn-cs"/>
              </a:rPr>
              <a:t>-Can you describe a situation in which it was not appropriate to act opposite to your present emotion?</a:t>
            </a:r>
            <a:endParaRPr lang="en-US" sz="1200" b="0" u="none" kern="1200" dirty="0">
              <a:solidFill>
                <a:schemeClr val="tx1"/>
              </a:solidFill>
              <a:effectLst/>
              <a:latin typeface="+mn-lt"/>
              <a:ea typeface="+mn-ea"/>
              <a:cs typeface="+mn-cs"/>
            </a:endParaRPr>
          </a:p>
          <a:p>
            <a:pPr>
              <a:lnSpc>
                <a:spcPct val="100000"/>
              </a:lnSpc>
              <a:spcBef>
                <a:spcPts val="0"/>
              </a:spcBef>
              <a:spcAft>
                <a:spcPts val="0"/>
              </a:spcAft>
            </a:pPr>
            <a:endParaRPr lang="en-US" sz="1200" b="0" u="none"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Each emotion has an automatic response and opposite behavior:</a:t>
            </a:r>
          </a:p>
          <a:p>
            <a:pPr marL="0" indent="0">
              <a:lnSpc>
                <a:spcPct val="100000"/>
              </a:lnSpc>
              <a:spcBef>
                <a:spcPts val="0"/>
              </a:spcBef>
              <a:spcAft>
                <a:spcPts val="0"/>
              </a:spcAft>
              <a:buFont typeface="Arial" panose="020B0604020202020204" pitchFamily="34" charset="0"/>
              <a:buNone/>
            </a:pPr>
            <a:endParaRPr lang="en-US" sz="1200" b="1"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Fear</a:t>
            </a:r>
            <a:r>
              <a:rPr lang="en-US" sz="1200" kern="1200" dirty="0">
                <a:solidFill>
                  <a:schemeClr val="tx1"/>
                </a:solidFill>
                <a:effectLst/>
                <a:latin typeface="+mn-lt"/>
                <a:ea typeface="+mn-ea"/>
                <a:cs typeface="+mn-cs"/>
              </a:rPr>
              <a:t> makes us want to </a:t>
            </a:r>
            <a:r>
              <a:rPr lang="en-US" sz="1200" b="1" kern="1200" dirty="0">
                <a:solidFill>
                  <a:schemeClr val="tx1"/>
                </a:solidFill>
                <a:effectLst/>
                <a:latin typeface="+mn-lt"/>
                <a:ea typeface="+mn-ea"/>
                <a:cs typeface="+mn-cs"/>
              </a:rPr>
              <a:t>run away and avoid </a:t>
            </a:r>
            <a:r>
              <a:rPr lang="en-US" sz="1200" kern="1200" dirty="0">
                <a:solidFill>
                  <a:schemeClr val="tx1"/>
                </a:solidFill>
                <a:effectLst/>
                <a:latin typeface="+mn-lt"/>
                <a:ea typeface="+mn-ea"/>
                <a:cs typeface="+mn-cs"/>
              </a:rPr>
              <a:t>whatever we’re afraid of. If what we’re afraid of is actually dangerous this is helpful. However if avoiding something isn’t actually helpful (the dentist for example), we need to </a:t>
            </a:r>
            <a:r>
              <a:rPr lang="en-US" sz="1200" b="1" kern="1200" dirty="0">
                <a:solidFill>
                  <a:schemeClr val="tx1"/>
                </a:solidFill>
                <a:effectLst/>
                <a:latin typeface="+mn-lt"/>
                <a:ea typeface="+mn-ea"/>
                <a:cs typeface="+mn-cs"/>
              </a:rPr>
              <a:t>go towards that thing </a:t>
            </a:r>
            <a:r>
              <a:rPr lang="en-US" sz="1200" kern="1200" dirty="0">
                <a:solidFill>
                  <a:schemeClr val="tx1"/>
                </a:solidFill>
                <a:effectLst/>
                <a:latin typeface="+mn-lt"/>
                <a:ea typeface="+mn-ea"/>
                <a:cs typeface="+mn-cs"/>
              </a:rPr>
              <a:t>and not avoid it. By doing this we often see that what we were afraid of isn’t as bad as our mind told us it was.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automatic response for </a:t>
            </a:r>
            <a:r>
              <a:rPr lang="en-US" sz="1200" b="1" kern="1200" dirty="0">
                <a:solidFill>
                  <a:schemeClr val="tx1"/>
                </a:solidFill>
                <a:effectLst/>
                <a:latin typeface="+mn-lt"/>
                <a:ea typeface="+mn-ea"/>
                <a:cs typeface="+mn-cs"/>
              </a:rPr>
              <a:t>anger</a:t>
            </a:r>
            <a:r>
              <a:rPr lang="en-US" sz="1200" kern="1200" dirty="0">
                <a:solidFill>
                  <a:schemeClr val="tx1"/>
                </a:solidFill>
                <a:effectLst/>
                <a:latin typeface="+mn-lt"/>
                <a:ea typeface="+mn-ea"/>
                <a:cs typeface="+mn-cs"/>
              </a:rPr>
              <a:t> is to </a:t>
            </a:r>
            <a:r>
              <a:rPr lang="en-US" sz="1200" b="1" kern="1200" dirty="0">
                <a:solidFill>
                  <a:schemeClr val="tx1"/>
                </a:solidFill>
                <a:effectLst/>
                <a:latin typeface="+mn-lt"/>
                <a:ea typeface="+mn-ea"/>
                <a:cs typeface="+mn-cs"/>
              </a:rPr>
              <a:t>attack</a:t>
            </a:r>
            <a:r>
              <a:rPr lang="en-US" sz="1200" kern="1200" dirty="0">
                <a:solidFill>
                  <a:schemeClr val="tx1"/>
                </a:solidFill>
                <a:effectLst/>
                <a:latin typeface="+mn-lt"/>
                <a:ea typeface="+mn-ea"/>
                <a:cs typeface="+mn-cs"/>
              </a:rPr>
              <a:t>. The opposite behavior is to </a:t>
            </a:r>
            <a:r>
              <a:rPr lang="en-US" sz="1200" b="1" kern="1200" dirty="0">
                <a:solidFill>
                  <a:schemeClr val="tx1"/>
                </a:solidFill>
                <a:effectLst/>
                <a:latin typeface="+mn-lt"/>
                <a:ea typeface="+mn-ea"/>
                <a:cs typeface="+mn-cs"/>
              </a:rPr>
              <a:t>slightly avoid.</a:t>
            </a:r>
            <a:r>
              <a:rPr lang="en-US" sz="1200" kern="1200" dirty="0">
                <a:solidFill>
                  <a:schemeClr val="tx1"/>
                </a:solidFill>
                <a:effectLst/>
                <a:latin typeface="+mn-lt"/>
                <a:ea typeface="+mn-ea"/>
                <a:cs typeface="+mn-cs"/>
              </a:rPr>
              <a:t> Notice we say slightly avoid. We want to be sure not to go too far. For example, if a doctor at a specific hospital makes us angry, we may avoid that individual doctor (assuming the anger is justified), but we would not want to avoid the entire hospital, as we still need to get care there.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automatic response for</a:t>
            </a:r>
            <a:r>
              <a:rPr lang="en-US" sz="1200" b="1" kern="1200" dirty="0">
                <a:solidFill>
                  <a:schemeClr val="tx1"/>
                </a:solidFill>
                <a:effectLst/>
                <a:latin typeface="+mn-lt"/>
                <a:ea typeface="+mn-ea"/>
                <a:cs typeface="+mn-cs"/>
              </a:rPr>
              <a:t> sadness </a:t>
            </a:r>
            <a:r>
              <a:rPr lang="en-US" sz="1200" kern="1200" dirty="0">
                <a:solidFill>
                  <a:schemeClr val="tx1"/>
                </a:solidFill>
                <a:effectLst/>
                <a:latin typeface="+mn-lt"/>
                <a:ea typeface="+mn-ea"/>
                <a:cs typeface="+mn-cs"/>
              </a:rPr>
              <a:t>is to </a:t>
            </a:r>
            <a:r>
              <a:rPr lang="en-US" sz="1200" b="1" kern="1200" dirty="0">
                <a:solidFill>
                  <a:schemeClr val="tx1"/>
                </a:solidFill>
                <a:effectLst/>
                <a:latin typeface="+mn-lt"/>
                <a:ea typeface="+mn-ea"/>
                <a:cs typeface="+mn-cs"/>
              </a:rPr>
              <a:t>withdraw and isolate</a:t>
            </a:r>
            <a:r>
              <a:rPr lang="en-US" sz="1200" kern="1200" dirty="0">
                <a:solidFill>
                  <a:schemeClr val="tx1"/>
                </a:solidFill>
                <a:effectLst/>
                <a:latin typeface="+mn-lt"/>
                <a:ea typeface="+mn-ea"/>
                <a:cs typeface="+mn-cs"/>
              </a:rPr>
              <a:t>. The opposite behavior for this is to get </a:t>
            </a:r>
            <a:r>
              <a:rPr lang="en-US" sz="1200" b="1" kern="1200" dirty="0">
                <a:solidFill>
                  <a:schemeClr val="tx1"/>
                </a:solidFill>
                <a:effectLst/>
                <a:latin typeface="+mn-lt"/>
                <a:ea typeface="+mn-ea"/>
                <a:cs typeface="+mn-cs"/>
              </a:rPr>
              <a:t>active</a:t>
            </a:r>
            <a:r>
              <a:rPr lang="en-US" sz="1200" kern="1200" dirty="0">
                <a:solidFill>
                  <a:schemeClr val="tx1"/>
                </a:solidFill>
                <a:effectLst/>
                <a:latin typeface="+mn-lt"/>
                <a:ea typeface="+mn-ea"/>
                <a:cs typeface="+mn-cs"/>
              </a:rPr>
              <a:t>. Getting active when we are feeling sad or depressed can be very difficult. Think of it like pushing a huge rock. At first you have to really dig your heels in and work hard, but once you get the rock rolling and get some momentum going, it gets easier and easier. Getting out of bed to go out with friends or to the gym when we’re feeling depressed can be very difficult, but once we get some momentum going it gets easier and easier. </a:t>
            </a:r>
          </a:p>
          <a:p>
            <a:pPr marL="171450" indent="-171450">
              <a:lnSpc>
                <a:spcPct val="100000"/>
              </a:lnSpc>
              <a:spcBef>
                <a:spcPts val="0"/>
              </a:spcBef>
              <a:spcAft>
                <a:spcPts val="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automatic response for </a:t>
            </a:r>
            <a:r>
              <a:rPr lang="en-US" sz="1200" b="1" kern="1200" dirty="0">
                <a:solidFill>
                  <a:schemeClr val="tx1"/>
                </a:solidFill>
                <a:effectLst/>
                <a:latin typeface="+mn-lt"/>
                <a:ea typeface="+mn-ea"/>
                <a:cs typeface="+mn-cs"/>
              </a:rPr>
              <a:t>shame</a:t>
            </a:r>
            <a:r>
              <a:rPr lang="en-US" sz="1200" kern="1200" dirty="0">
                <a:solidFill>
                  <a:schemeClr val="tx1"/>
                </a:solidFill>
                <a:effectLst/>
                <a:latin typeface="+mn-lt"/>
                <a:ea typeface="+mn-ea"/>
                <a:cs typeface="+mn-cs"/>
              </a:rPr>
              <a:t> is to </a:t>
            </a:r>
            <a:r>
              <a:rPr lang="en-US" sz="1200" b="1" kern="1200" dirty="0">
                <a:solidFill>
                  <a:schemeClr val="tx1"/>
                </a:solidFill>
                <a:effectLst/>
                <a:latin typeface="+mn-lt"/>
                <a:ea typeface="+mn-ea"/>
                <a:cs typeface="+mn-cs"/>
              </a:rPr>
              <a:t>hide and avoid people</a:t>
            </a:r>
            <a:r>
              <a:rPr lang="en-US" sz="1200" kern="1200" dirty="0">
                <a:solidFill>
                  <a:schemeClr val="tx1"/>
                </a:solidFill>
                <a:effectLst/>
                <a:latin typeface="+mn-lt"/>
                <a:ea typeface="+mn-ea"/>
                <a:cs typeface="+mn-cs"/>
              </a:rPr>
              <a:t>, to keep whatever secret you are embarrassed about. The opposite action for this is to </a:t>
            </a:r>
            <a:r>
              <a:rPr lang="en-US" sz="1200" b="1" kern="1200" dirty="0">
                <a:solidFill>
                  <a:schemeClr val="tx1"/>
                </a:solidFill>
                <a:effectLst/>
                <a:latin typeface="+mn-lt"/>
                <a:ea typeface="+mn-ea"/>
                <a:cs typeface="+mn-cs"/>
              </a:rPr>
              <a:t>tell the secret to a trusted person</a:t>
            </a:r>
            <a:r>
              <a:rPr lang="en-US" sz="1200" kern="1200" dirty="0">
                <a:solidFill>
                  <a:schemeClr val="tx1"/>
                </a:solidFill>
                <a:effectLst/>
                <a:latin typeface="+mn-lt"/>
                <a:ea typeface="+mn-ea"/>
                <a:cs typeface="+mn-cs"/>
              </a:rPr>
              <a:t>. This doesn’t mean posting the secret on social media, but rather telling a close friend, family member, or mental health professional who seems safe. Usually they will not react with rejection, which helps reduce the shame and challenge your thought that what you did was unforgivable.</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automatic response for </a:t>
            </a:r>
            <a:r>
              <a:rPr lang="en-US" sz="1200" b="1" kern="1200" dirty="0">
                <a:solidFill>
                  <a:schemeClr val="tx1"/>
                </a:solidFill>
                <a:effectLst/>
                <a:latin typeface="+mn-lt"/>
                <a:ea typeface="+mn-ea"/>
                <a:cs typeface="+mn-cs"/>
              </a:rPr>
              <a:t>love</a:t>
            </a:r>
            <a:r>
              <a:rPr lang="en-US" sz="1200" kern="1200" dirty="0">
                <a:solidFill>
                  <a:schemeClr val="tx1"/>
                </a:solidFill>
                <a:effectLst/>
                <a:latin typeface="+mn-lt"/>
                <a:ea typeface="+mn-ea"/>
                <a:cs typeface="+mn-cs"/>
              </a:rPr>
              <a:t> is to </a:t>
            </a:r>
            <a:r>
              <a:rPr lang="en-US" sz="1200" b="1" kern="1200" dirty="0">
                <a:solidFill>
                  <a:schemeClr val="tx1"/>
                </a:solidFill>
                <a:effectLst/>
                <a:latin typeface="+mn-lt"/>
                <a:ea typeface="+mn-ea"/>
                <a:cs typeface="+mn-cs"/>
              </a:rPr>
              <a:t>seek out the person or thing we love</a:t>
            </a:r>
            <a:r>
              <a:rPr lang="en-US" sz="1200" kern="1200" dirty="0">
                <a:solidFill>
                  <a:schemeClr val="tx1"/>
                </a:solidFill>
                <a:effectLst/>
                <a:latin typeface="+mn-lt"/>
                <a:ea typeface="+mn-ea"/>
                <a:cs typeface="+mn-cs"/>
              </a:rPr>
              <a:t>. Sometimes love is not justified or healthy, such as in an abusive relationship or when we love something that is unhealthy, like candy. The opposite action for love is to </a:t>
            </a:r>
            <a:r>
              <a:rPr lang="en-US" sz="1200" b="1" kern="1200" dirty="0">
                <a:solidFill>
                  <a:schemeClr val="tx1"/>
                </a:solidFill>
                <a:effectLst/>
                <a:latin typeface="+mn-lt"/>
                <a:ea typeface="+mn-ea"/>
                <a:cs typeface="+mn-cs"/>
              </a:rPr>
              <a:t>avoid the person or thing and distract ourselves</a:t>
            </a:r>
            <a:r>
              <a:rPr lang="en-US" sz="1200" kern="1200" dirty="0">
                <a:solidFill>
                  <a:schemeClr val="tx1"/>
                </a:solidFill>
                <a:effectLst/>
                <a:latin typeface="+mn-lt"/>
                <a:ea typeface="+mn-ea"/>
                <a:cs typeface="+mn-cs"/>
              </a:rPr>
              <a:t>. An example of this is when ending an unhealthy relationship, unfriend or unfollow the person on social media, delete pictures of them, throw away their love letters and gifts from them. Get rid of reminders of them. Remind yourself of the reasons your love is not justified. </a:t>
            </a:r>
          </a:p>
          <a:p>
            <a:pPr>
              <a:lnSpc>
                <a:spcPct val="100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CEE895BB-5D65-4255-965A-807FF8D0EDE9}" type="slidenum">
              <a:rPr lang="en-US" smtClean="0"/>
              <a:t>16</a:t>
            </a:fld>
            <a:endParaRPr lang="en-US"/>
          </a:p>
        </p:txBody>
      </p:sp>
    </p:spTree>
    <p:extLst>
      <p:ext uri="{BB962C8B-B14F-4D97-AF65-F5344CB8AC3E}">
        <p14:creationId xmlns:p14="http://schemas.microsoft.com/office/powerpoint/2010/main" val="374313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b="1" u="sng"/>
              <a:t>ACA</a:t>
            </a:r>
            <a:endParaRPr lang="en-US">
              <a:ea typeface="+mn-ea"/>
              <a:cs typeface="+mn-cs"/>
            </a:endParaRPr>
          </a:p>
          <a:p>
            <a:endParaRPr lang="en-US" sz="1200" b="1" u="sng" kern="1200" dirty="0">
              <a:solidFill>
                <a:schemeClr val="tx1"/>
              </a:solidFill>
              <a:effectLst/>
              <a:latin typeface="+mn-lt"/>
              <a:cs typeface="Calibri"/>
            </a:endParaRPr>
          </a:p>
          <a:p>
            <a:r>
              <a:rPr lang="en-US">
                <a:cs typeface="Calibri" panose="020F0502020204030204"/>
              </a:rPr>
              <a:t>Hand our ACA  Give 10 min for them to complete the exercise.</a:t>
            </a:r>
            <a:endParaRPr lang="en-US" b="1" u="sng" dirty="0">
              <a:cs typeface="Calibri" panose="020F0502020204030204"/>
            </a:endParaRPr>
          </a:p>
          <a:p>
            <a:endParaRPr lang="en-US" dirty="0">
              <a:cs typeface="Calibri" panose="020F0502020204030204"/>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85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latin typeface="+mn-lt"/>
              </a:rPr>
              <a:t>Acceptance</a:t>
            </a:r>
          </a:p>
          <a:p>
            <a:pPr>
              <a:lnSpc>
                <a:spcPct val="100000"/>
              </a:lnSpc>
              <a:spcBef>
                <a:spcPts val="0"/>
              </a:spcBef>
              <a:spcAft>
                <a:spcPts val="0"/>
              </a:spcAft>
            </a:pPr>
            <a:endParaRPr lang="en-US" sz="1200" b="1" u="sng" dirty="0">
              <a:latin typeface="+mn-lt"/>
            </a:endParaRPr>
          </a:p>
          <a:p>
            <a:pPr>
              <a:lnSpc>
                <a:spcPct val="100000"/>
              </a:lnSpc>
              <a:spcBef>
                <a:spcPts val="0"/>
              </a:spcBef>
              <a:spcAft>
                <a:spcPts val="0"/>
              </a:spcAft>
            </a:pPr>
            <a:r>
              <a:rPr lang="en-US" sz="1200" b="1" u="sng" dirty="0">
                <a:latin typeface="+mn-lt"/>
              </a:rPr>
              <a:t>Discussion Questions: </a:t>
            </a:r>
          </a:p>
          <a:p>
            <a:pPr>
              <a:lnSpc>
                <a:spcPct val="100000"/>
              </a:lnSpc>
              <a:spcBef>
                <a:spcPts val="0"/>
              </a:spcBef>
              <a:spcAft>
                <a:spcPts val="0"/>
              </a:spcAft>
            </a:pPr>
            <a:r>
              <a:rPr lang="en-US" sz="1200" kern="1200" dirty="0">
                <a:solidFill>
                  <a:schemeClr val="tx1"/>
                </a:solidFill>
                <a:effectLst/>
                <a:latin typeface="+mn-lt"/>
                <a:ea typeface="+mn-ea"/>
                <a:cs typeface="+mn-cs"/>
              </a:rPr>
              <a:t>-Have you experienced the power of acceptance? What lesson(s) did you learn? What did it feel like not to resist but go with the flow?</a:t>
            </a:r>
            <a:endParaRPr lang="en-US" sz="1200" b="0" u="none" dirty="0">
              <a:latin typeface="+mn-lt"/>
            </a:endParaRPr>
          </a:p>
          <a:p>
            <a:pPr>
              <a:lnSpc>
                <a:spcPct val="100000"/>
              </a:lnSpc>
              <a:spcBef>
                <a:spcPts val="0"/>
              </a:spcBef>
              <a:spcAft>
                <a:spcPts val="0"/>
              </a:spcAft>
            </a:pPr>
            <a:endParaRPr lang="en-US" sz="1200" b="1" u="sng" dirty="0">
              <a:latin typeface="+mn-lt"/>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Acceptance of what is beyond our control or cannot be changed</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When reality "is what it is" and cannot be changed</a:t>
            </a:r>
          </a:p>
          <a:p>
            <a:pPr indent="-285750">
              <a:lnSpc>
                <a:spcPct val="100000"/>
              </a:lnSpc>
              <a:spcBef>
                <a:spcPts val="0"/>
              </a:spcBef>
              <a:spcAft>
                <a:spcPts val="0"/>
              </a:spcAft>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Stop fighting reality because it is not what you want it be</a:t>
            </a:r>
          </a:p>
          <a:p>
            <a:pPr marL="742950" lvl="1"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Letting go of bitterness and working with what you have</a:t>
            </a:r>
          </a:p>
          <a:p>
            <a:pPr lvl="1">
              <a:lnSpc>
                <a:spcPct val="100000"/>
              </a:lnSpc>
              <a:spcBef>
                <a:spcPts val="0"/>
              </a:spcBef>
              <a:spcAft>
                <a:spcPts val="0"/>
              </a:spcAft>
              <a:buFont typeface="Arial" panose="020B0604020202020204" pitchFamily="34" charset="0"/>
              <a:buChar char="•"/>
            </a:pPr>
            <a:endParaRPr lang="en-US" sz="1200" i="1"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Does not mean you are ok with the current situation, but must be done before we can make a helpful change</a:t>
            </a:r>
          </a:p>
          <a:p>
            <a:pPr indent="-285750">
              <a:lnSpc>
                <a:spcPct val="100000"/>
              </a:lnSpc>
              <a:spcBef>
                <a:spcPts val="0"/>
              </a:spcBef>
              <a:spcAft>
                <a:spcPts val="0"/>
              </a:spcAft>
            </a:pPr>
            <a:endParaRPr lang="en-US" sz="1200" dirty="0">
              <a:latin typeface="+mn-lt"/>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Ride out unpleasant thoughts and emotions like you are surfing a wave.</a:t>
            </a:r>
          </a:p>
          <a:p>
            <a:pPr marL="742950" lvl="1" indent="-2857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Stop resisting the wave and let it come</a:t>
            </a:r>
          </a:p>
          <a:p>
            <a:pPr>
              <a:lnSpc>
                <a:spcPct val="100000"/>
              </a:lnSpc>
              <a:spcBef>
                <a:spcPts val="0"/>
              </a:spcBef>
              <a:spcAft>
                <a:spcPts val="0"/>
              </a:spcAft>
            </a:pPr>
            <a:endParaRPr lang="en-US" sz="1200" b="1" u="sng" dirty="0">
              <a:latin typeface="+mn-lt"/>
            </a:endParaRPr>
          </a:p>
        </p:txBody>
      </p:sp>
    </p:spTree>
    <p:extLst>
      <p:ext uri="{BB962C8B-B14F-4D97-AF65-F5344CB8AC3E}">
        <p14:creationId xmlns:p14="http://schemas.microsoft.com/office/powerpoint/2010/main" val="11809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pPr>
            <a:r>
              <a:rPr lang="en-US" sz="1200" b="1" u="sng" dirty="0">
                <a:latin typeface="+mn-lt"/>
              </a:rPr>
              <a:t>Retrain Your Brain for Optimism</a:t>
            </a:r>
          </a:p>
          <a:p>
            <a:pPr>
              <a:spcBef>
                <a:spcPts val="0"/>
              </a:spcBef>
            </a:pPr>
            <a:endParaRPr lang="en-US" sz="1200" dirty="0">
              <a:latin typeface="+mn-lt"/>
            </a:endParaRPr>
          </a:p>
          <a:p>
            <a:pPr>
              <a:spcBef>
                <a:spcPts val="0"/>
              </a:spcBef>
            </a:pPr>
            <a:r>
              <a:rPr lang="en-US" sz="1200">
                <a:latin typeface="+mn-lt"/>
              </a:rPr>
              <a:t>*Option</a:t>
            </a:r>
            <a:r>
              <a:rPr lang="en-US" sz="1200" baseline="0">
                <a:latin typeface="+mn-lt"/>
              </a:rPr>
              <a:t> Exercise: </a:t>
            </a:r>
            <a:r>
              <a:rPr lang="en-US" sz="1200">
                <a:latin typeface="+mn-lt"/>
              </a:rPr>
              <a:t>Three</a:t>
            </a:r>
            <a:r>
              <a:rPr lang="en-US" sz="1200" baseline="0">
                <a:latin typeface="+mn-lt"/>
              </a:rPr>
              <a:t> </a:t>
            </a:r>
            <a:r>
              <a:rPr lang="en-US" sz="1200" baseline="0" dirty="0">
                <a:latin typeface="+mn-lt"/>
              </a:rPr>
              <a:t>good things (optimism worksheet) in student folder</a:t>
            </a:r>
          </a:p>
          <a:p>
            <a:pPr>
              <a:spcBef>
                <a:spcPts val="0"/>
              </a:spcBef>
            </a:pPr>
            <a:endParaRPr lang="en-US" sz="1200" dirty="0">
              <a:latin typeface="+mn-lt"/>
            </a:endParaRPr>
          </a:p>
          <a:p>
            <a:pPr marL="171450" lvl="0" indent="-171450">
              <a:spcBef>
                <a:spcPts val="0"/>
              </a:spcBef>
              <a:buFont typeface="Arial" panose="020B0604020202020204" pitchFamily="34" charset="0"/>
              <a:buChar char="•"/>
            </a:pPr>
            <a:r>
              <a:rPr lang="en-US" sz="1200" b="1" kern="1200" dirty="0">
                <a:solidFill>
                  <a:schemeClr val="tx1"/>
                </a:solidFill>
                <a:effectLst/>
                <a:latin typeface="+mn-lt"/>
                <a:ea typeface="+mn-ea"/>
                <a:cs typeface="+mn-cs"/>
              </a:rPr>
              <a:t>Optimism </a:t>
            </a:r>
            <a:r>
              <a:rPr lang="en-US" sz="1200"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maintaining positive thoughts, beliefs, attitudes, emotions and expectations regarding life and being flexible about change. It includes developing hope and positive expectations when under periods of stress.</a:t>
            </a:r>
            <a:endParaRPr lang="en-US" dirty="0">
              <a:effectLst/>
            </a:endParaRPr>
          </a:p>
          <a:p>
            <a:pPr>
              <a:spcBef>
                <a:spcPts val="0"/>
              </a:spcBef>
            </a:pPr>
            <a:r>
              <a:rPr lang="en-US" sz="1200" kern="1200" dirty="0">
                <a:solidFill>
                  <a:schemeClr val="tx1"/>
                </a:solidFill>
                <a:effectLst/>
                <a:latin typeface="+mn-lt"/>
                <a:ea typeface="+mn-ea"/>
                <a:cs typeface="+mn-cs"/>
              </a:rPr>
              <a:t> </a:t>
            </a:r>
            <a:endParaRPr lang="en-US" dirty="0">
              <a:effectLst/>
            </a:endParaRPr>
          </a:p>
          <a:p>
            <a:pPr marL="171450" lvl="0" indent="-171450">
              <a:spcBef>
                <a:spcPts val="0"/>
              </a:spcBef>
              <a:buFont typeface="Arial" panose="020B0604020202020204" pitchFamily="34" charset="0"/>
              <a:buChar char="•"/>
            </a:pPr>
            <a:r>
              <a:rPr lang="en-US" sz="1200" kern="1200" dirty="0">
                <a:solidFill>
                  <a:schemeClr val="tx1"/>
                </a:solidFill>
                <a:effectLst/>
                <a:latin typeface="+mn-lt"/>
                <a:ea typeface="+mn-ea"/>
                <a:cs typeface="+mn-cs"/>
              </a:rPr>
              <a:t>An important aspect of optimism is maintaining a sense of perspective, humor and recognizing that </a:t>
            </a:r>
            <a:r>
              <a:rPr lang="en-US" sz="1200" b="1" kern="1200" dirty="0">
                <a:solidFill>
                  <a:schemeClr val="tx1"/>
                </a:solidFill>
                <a:effectLst/>
                <a:latin typeface="+mn-lt"/>
                <a:ea typeface="+mn-ea"/>
                <a:cs typeface="+mn-cs"/>
              </a:rPr>
              <a:t>difficult situations are temporary</a:t>
            </a:r>
            <a:r>
              <a:rPr lang="en-US" sz="1200" kern="1200" dirty="0">
                <a:solidFill>
                  <a:schemeClr val="tx1"/>
                </a:solidFill>
                <a:effectLst/>
                <a:latin typeface="+mn-lt"/>
                <a:ea typeface="+mn-ea"/>
                <a:cs typeface="+mn-cs"/>
              </a:rPr>
              <a:t>. </a:t>
            </a:r>
            <a:endParaRPr lang="en-US" dirty="0">
              <a:effectLst/>
            </a:endParaRPr>
          </a:p>
          <a:p>
            <a:pPr marL="0" indent="0">
              <a:spcBef>
                <a:spcPts val="0"/>
              </a:spcBef>
              <a:buNone/>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Retrain your brain to flip negatives into positives:</a:t>
            </a:r>
          </a:p>
          <a:p>
            <a:pPr marL="0" indent="0">
              <a:spcBef>
                <a:spcPts val="0"/>
              </a:spcBef>
              <a:buNone/>
            </a:pPr>
            <a:endParaRPr lang="en-US" sz="1200" dirty="0">
              <a:latin typeface="+mn-lt"/>
              <a:cs typeface="Arial" panose="020B0604020202020204" pitchFamily="34" charset="0"/>
            </a:endParaRP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Differentiate between spinning wheels with no action or getting somewhere with problem-solving</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Enhance your self-esteem by paying it forward (altruism)</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Bring positivity into the present moment by practicing gratitude </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Give yourself the same advice you’d give to a trusted friend</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Name your emotions to tame your emotions</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Change the way you talk to yourself</a:t>
            </a:r>
          </a:p>
          <a:p>
            <a:pPr marL="171450" indent="-171450">
              <a:spcBef>
                <a:spcPts val="0"/>
              </a:spcBef>
              <a:buFont typeface="Arial" panose="020B0604020202020204" pitchFamily="34" charset="0"/>
              <a:buChar char="•"/>
            </a:pPr>
            <a:r>
              <a:rPr lang="en-US" sz="1200" dirty="0">
                <a:latin typeface="+mn-lt"/>
                <a:cs typeface="Arial" panose="020B0604020202020204" pitchFamily="34" charset="0"/>
              </a:rPr>
              <a:t>Be kind to yourself</a:t>
            </a:r>
          </a:p>
        </p:txBody>
      </p:sp>
    </p:spTree>
    <p:extLst>
      <p:ext uri="{BB962C8B-B14F-4D97-AF65-F5344CB8AC3E}">
        <p14:creationId xmlns:p14="http://schemas.microsoft.com/office/powerpoint/2010/main" val="97281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DEFINE </a:t>
            </a:r>
            <a:r>
              <a:rPr lang="en-US" sz="1200" dirty="0">
                <a:latin typeface="+mn-lt"/>
                <a:cs typeface="Arial" pitchFamily="34" charset="0"/>
              </a:rPr>
              <a:t>and</a:t>
            </a:r>
            <a:r>
              <a:rPr lang="en-US" sz="1200" b="1" dirty="0">
                <a:latin typeface="+mn-lt"/>
                <a:cs typeface="Arial" pitchFamily="34" charset="0"/>
              </a:rPr>
              <a:t> DESCRIBE </a:t>
            </a:r>
            <a:r>
              <a:rPr lang="en-US" sz="1200" dirty="0">
                <a:latin typeface="+mn-lt"/>
                <a:cs typeface="Arial" pitchFamily="34" charset="0"/>
              </a:rPr>
              <a:t>the interaction between our thoughts, feelings and behaviors</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EXPLAIN</a:t>
            </a:r>
            <a:r>
              <a:rPr lang="en-US" sz="1200" dirty="0">
                <a:latin typeface="+mn-lt"/>
                <a:cs typeface="Arial" pitchFamily="34" charset="0"/>
              </a:rPr>
              <a:t> why and when thoughts become a problem</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IDENTIFY</a:t>
            </a:r>
            <a:r>
              <a:rPr lang="en-US" sz="1200" dirty="0">
                <a:latin typeface="+mn-lt"/>
                <a:cs typeface="Arial" pitchFamily="34" charset="0"/>
              </a:rPr>
              <a:t> and </a:t>
            </a:r>
            <a:r>
              <a:rPr lang="en-US" sz="1200" b="1" dirty="0">
                <a:latin typeface="+mn-lt"/>
                <a:cs typeface="Arial" pitchFamily="34" charset="0"/>
              </a:rPr>
              <a:t>DESCRIBE</a:t>
            </a:r>
            <a:r>
              <a:rPr lang="en-US" sz="1200" dirty="0">
                <a:latin typeface="+mn-lt"/>
                <a:cs typeface="Arial" pitchFamily="34" charset="0"/>
              </a:rPr>
              <a:t> cognitive distortions and how to challenge them</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IDENTIFY</a:t>
            </a:r>
            <a:r>
              <a:rPr lang="en-US" sz="1200" dirty="0">
                <a:latin typeface="+mn-lt"/>
                <a:cs typeface="Arial" pitchFamily="34" charset="0"/>
              </a:rPr>
              <a:t> and </a:t>
            </a:r>
            <a:r>
              <a:rPr lang="en-US" sz="1200" b="1" dirty="0">
                <a:latin typeface="+mn-lt"/>
                <a:cs typeface="Arial" pitchFamily="34" charset="0"/>
              </a:rPr>
              <a:t>DISCUSS </a:t>
            </a:r>
            <a:r>
              <a:rPr lang="en-US" sz="1200" dirty="0">
                <a:latin typeface="+mn-lt"/>
                <a:cs typeface="Arial" pitchFamily="34" charset="0"/>
              </a:rPr>
              <a:t>different flexible thinking tools to change your thoughts</a:t>
            </a:r>
          </a:p>
          <a:p>
            <a:pPr>
              <a:lnSpc>
                <a:spcPct val="100000"/>
              </a:lnSpc>
              <a:spcBef>
                <a:spcPts val="0"/>
              </a:spcBef>
              <a:spcAft>
                <a:spcPts val="0"/>
              </a:spcAft>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baseline="0" dirty="0">
              <a:latin typeface="+mn-lt"/>
            </a:endParaRPr>
          </a:p>
        </p:txBody>
      </p:sp>
    </p:spTree>
    <p:extLst>
      <p:ext uri="{BB962C8B-B14F-4D97-AF65-F5344CB8AC3E}">
        <p14:creationId xmlns:p14="http://schemas.microsoft.com/office/powerpoint/2010/main" val="1236399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latin typeface="+mn-lt"/>
              </a:rPr>
              <a:t>Exercise: Three Good Things</a:t>
            </a:r>
          </a:p>
          <a:p>
            <a:pPr lvl="0" eaLnBrk="1" hangingPunct="1">
              <a:lnSpc>
                <a:spcPct val="100000"/>
              </a:lnSpc>
              <a:spcBef>
                <a:spcPts val="0"/>
              </a:spcBef>
              <a:spcAft>
                <a:spcPts val="0"/>
              </a:spcAft>
            </a:pPr>
            <a:r>
              <a:rPr lang="en-US" sz="1200" b="0" u="none" baseline="0" dirty="0">
                <a:latin typeface="+mn-lt"/>
              </a:rPr>
              <a:t> </a:t>
            </a: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Optimism does not come naturally for everyone. With practice we can change how we think and react. This exercise is a first step towards becoming more optimistic. List three things you are grateful for. Practice this exercise often by writing them down or simply thinking about the things you appreciate.</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a:t>
            </a:r>
          </a:p>
          <a:p>
            <a:pPr lvl="0" eaLnBrk="1" hangingPunct="1">
              <a:lnSpc>
                <a:spcPct val="100000"/>
              </a:lnSpc>
              <a:spcBef>
                <a:spcPts val="0"/>
              </a:spcBef>
              <a:spcAft>
                <a:spcPts val="0"/>
              </a:spcAft>
            </a:pPr>
            <a:r>
              <a:rPr lang="en-US" sz="1200" b="0" u="none" kern="1200" baseline="0" dirty="0">
                <a:solidFill>
                  <a:schemeClr val="tx1"/>
                </a:solidFill>
                <a:effectLst/>
                <a:latin typeface="+mn-lt"/>
                <a:ea typeface="+mn-ea"/>
                <a:cs typeface="+mn-cs"/>
              </a:rPr>
              <a:t>Write down three things you are grateful for. This can be done daily, weekly or monthly. The point is to write it down on paper! </a:t>
            </a:r>
          </a:p>
          <a:p>
            <a:pPr lvl="0" eaLnBrk="1" hangingPunct="1">
              <a:lnSpc>
                <a:spcPct val="100000"/>
              </a:lnSpc>
              <a:spcBef>
                <a:spcPts val="0"/>
              </a:spcBef>
              <a:spcAft>
                <a:spcPts val="0"/>
              </a:spcAft>
            </a:pPr>
            <a:endParaRPr lang="en-US" sz="1200" b="0" u="none" kern="1200" baseline="0" dirty="0">
              <a:solidFill>
                <a:schemeClr val="tx1"/>
              </a:solidFill>
              <a:effectLst/>
              <a:latin typeface="+mn-lt"/>
              <a:ea typeface="+mn-ea"/>
              <a:cs typeface="+mn-cs"/>
            </a:endParaRPr>
          </a:p>
          <a:p>
            <a:pPr lvl="0" eaLnBrk="1" hangingPunct="1">
              <a:lnSpc>
                <a:spcPct val="100000"/>
              </a:lnSpc>
              <a:spcBef>
                <a:spcPts val="0"/>
              </a:spcBef>
              <a:spcAft>
                <a:spcPts val="0"/>
              </a:spcAft>
            </a:pPr>
            <a:r>
              <a:rPr lang="en-US" sz="1200" b="1" u="sng" kern="1200" baseline="0" dirty="0">
                <a:solidFill>
                  <a:schemeClr val="tx1"/>
                </a:solidFill>
                <a:effectLst/>
                <a:latin typeface="+mn-lt"/>
                <a:ea typeface="+mn-ea"/>
                <a:cs typeface="+mn-cs"/>
              </a:rPr>
              <a:t>Time Allotted: </a:t>
            </a:r>
            <a:r>
              <a:rPr lang="en-US" sz="1200" b="0" u="none" kern="1200" baseline="0" dirty="0">
                <a:solidFill>
                  <a:schemeClr val="tx1"/>
                </a:solidFill>
                <a:effectLst/>
                <a:latin typeface="+mn-lt"/>
                <a:ea typeface="+mn-ea"/>
                <a:cs typeface="+mn-cs"/>
              </a:rPr>
              <a:t>10 minutes </a:t>
            </a:r>
          </a:p>
          <a:p>
            <a:pPr lvl="0" eaLnBrk="1" hangingPunct="1">
              <a:lnSpc>
                <a:spcPct val="100000"/>
              </a:lnSpc>
              <a:spcBef>
                <a:spcPts val="0"/>
              </a:spcBef>
              <a:spcAft>
                <a:spcPts val="0"/>
              </a:spcAft>
            </a:pPr>
            <a:endParaRPr lang="en-US" sz="1200" b="0" u="none" kern="1200" baseline="0" dirty="0">
              <a:solidFill>
                <a:schemeClr val="tx1"/>
              </a:solidFill>
              <a:effectLst/>
              <a:latin typeface="+mn-lt"/>
              <a:ea typeface="+mn-ea"/>
              <a:cs typeface="+mn-cs"/>
            </a:endParaRPr>
          </a:p>
          <a:p>
            <a:pPr lvl="0" eaLnBrk="1" hangingPunct="1">
              <a:lnSpc>
                <a:spcPct val="100000"/>
              </a:lnSpc>
              <a:spcBef>
                <a:spcPts val="0"/>
              </a:spcBef>
              <a:spcAft>
                <a:spcPts val="0"/>
              </a:spcAft>
            </a:pPr>
            <a:r>
              <a:rPr lang="en-US" sz="1200" b="1" u="sng" kern="1200" baseline="0" dirty="0">
                <a:solidFill>
                  <a:schemeClr val="tx1"/>
                </a:solidFill>
                <a:effectLst/>
                <a:latin typeface="+mn-lt"/>
                <a:ea typeface="+mn-ea"/>
                <a:cs typeface="+mn-cs"/>
              </a:rPr>
              <a:t>Discussion Questions: </a:t>
            </a:r>
          </a:p>
          <a:p>
            <a:r>
              <a:rPr lang="en-US" sz="1200" b="0" u="none" baseline="0" dirty="0">
                <a:latin typeface="+mn-lt"/>
              </a:rPr>
              <a:t>-</a:t>
            </a:r>
            <a:r>
              <a:rPr lang="en-US" sz="1200" kern="1200" dirty="0">
                <a:solidFill>
                  <a:schemeClr val="tx1"/>
                </a:solidFill>
                <a:effectLst/>
                <a:latin typeface="+mn-lt"/>
                <a:ea typeface="+mn-ea"/>
                <a:cs typeface="+mn-cs"/>
              </a:rPr>
              <a:t>Was this exercise useful or helpful?</a:t>
            </a:r>
          </a:p>
          <a:p>
            <a:endParaRPr lang="en-US" sz="1200"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7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lnSpc>
                <a:spcPct val="100000"/>
              </a:lnSpc>
              <a:spcBef>
                <a:spcPct val="0"/>
              </a:spcBef>
              <a:spcAft>
                <a:spcPts val="0"/>
              </a:spcAft>
            </a:pPr>
            <a:r>
              <a:rPr lang="en-US" b="1" u="sng" dirty="0"/>
              <a:t>Video: Neuroplasticity</a:t>
            </a:r>
          </a:p>
          <a:p>
            <a:pPr eaLnBrk="1" hangingPunct="1">
              <a:lnSpc>
                <a:spcPct val="100000"/>
              </a:lnSpc>
              <a:spcBef>
                <a:spcPct val="0"/>
              </a:spcBef>
              <a:spcAft>
                <a:spcPts val="0"/>
              </a:spcAft>
            </a:pPr>
            <a:endParaRPr lang="en-US" sz="1200" b="1" u="sng" baseline="0" dirty="0">
              <a:latin typeface="+mn-lt"/>
            </a:endParaRPr>
          </a:p>
          <a:p>
            <a:pPr eaLnBrk="1" hangingPunct="1">
              <a:lnSpc>
                <a:spcPct val="100000"/>
              </a:lnSpc>
              <a:spcBef>
                <a:spcPct val="0"/>
              </a:spcBef>
              <a:spcAft>
                <a:spcPts val="0"/>
              </a:spcAft>
            </a:pPr>
            <a:r>
              <a:rPr lang="en-US" sz="1200" b="1" u="none" baseline="0" dirty="0">
                <a:latin typeface="+mn-lt"/>
              </a:rPr>
              <a:t>Title:</a:t>
            </a:r>
            <a:r>
              <a:rPr lang="en-US" sz="1200" b="0" u="none" baseline="0" dirty="0">
                <a:latin typeface="+mn-lt"/>
              </a:rPr>
              <a:t> Neuroplasticity - Changing your thoughts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Description: </a:t>
            </a:r>
            <a:r>
              <a:rPr lang="en-US" sz="1200" b="0" u="none" baseline="0" dirty="0">
                <a:latin typeface="+mn-lt"/>
              </a:rPr>
              <a:t>This video explains the power of neuroplasticity. Neuroplasticity is restructuring the unhelpful thought patterns in your brain through a process of identifying, challenging and reshaping them.</a:t>
            </a:r>
            <a:r>
              <a:rPr lang="en-US" sz="1200" kern="1200" dirty="0">
                <a:solidFill>
                  <a:schemeClr val="tx1"/>
                </a:solidFill>
                <a:effectLst/>
                <a:latin typeface="+mn-lt"/>
                <a:ea typeface="+mn-ea"/>
                <a:cs typeface="+mn-cs"/>
              </a:rPr>
              <a:t> More exciting, the brain can continue to modify pathways that govern thought patterns and how we manage stress. Not only can you learn better ways to cope with emotions and behaviors during stress, the underlying impulses can be changed. </a:t>
            </a:r>
            <a:r>
              <a:rPr lang="en-US" dirty="0"/>
              <a:t>Behavioral re-structuring focuses on changing a person's unhealthy and problematic behaviors, actions, and responses. The focus is not on "why" something happens, but changing the process to prevent, alter, or replace it with a healthier more effective behavior</a:t>
            </a:r>
            <a:endParaRPr lang="en-US" sz="1200" b="0"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Source: </a:t>
            </a:r>
            <a:r>
              <a:rPr lang="en-US" sz="1200" b="0" u="none" baseline="0" dirty="0">
                <a:latin typeface="+mn-lt"/>
              </a:rPr>
              <a:t>Online; </a:t>
            </a:r>
            <a:r>
              <a:rPr lang="en-US" sz="1200" b="0" kern="1200" dirty="0" err="1">
                <a:solidFill>
                  <a:schemeClr val="tx1"/>
                </a:solidFill>
                <a:effectLst/>
                <a:latin typeface="+mn-lt"/>
                <a:ea typeface="+mn-ea"/>
                <a:cs typeface="+mn-cs"/>
              </a:rPr>
              <a:t>Sentis</a:t>
            </a:r>
            <a:endParaRPr lang="en-US" sz="1200" b="0"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Link: </a:t>
            </a:r>
            <a:r>
              <a:rPr lang="en-US" sz="1200" u="none" strike="noStrike" kern="1200" dirty="0">
                <a:solidFill>
                  <a:schemeClr val="tx1"/>
                </a:solidFill>
                <a:effectLst/>
                <a:latin typeface="+mn-lt"/>
                <a:ea typeface="+mn-ea"/>
                <a:cs typeface="+mn-cs"/>
                <a:hlinkClick r:id="rId3"/>
              </a:rPr>
              <a:t>https://www.youtube.com/watch?v=ELpfYCZa87g</a:t>
            </a:r>
            <a:endParaRPr lang="en-US" sz="1200" b="1"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none"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Time Allotted: </a:t>
            </a:r>
            <a:r>
              <a:rPr lang="en-US" sz="1200" b="0" u="none" baseline="0" dirty="0">
                <a:latin typeface="+mn-lt"/>
              </a:rPr>
              <a:t>5 minutes</a:t>
            </a:r>
          </a:p>
          <a:p>
            <a:pPr eaLnBrk="1" hangingPunct="1">
              <a:lnSpc>
                <a:spcPct val="100000"/>
              </a:lnSpc>
              <a:spcBef>
                <a:spcPct val="0"/>
              </a:spcBef>
              <a:spcAft>
                <a:spcPts val="0"/>
              </a:spcAft>
            </a:pPr>
            <a:endParaRPr lang="en-US" sz="1200" b="1" u="sng" dirty="0">
              <a:latin typeface="+mn-lt"/>
            </a:endParaRPr>
          </a:p>
          <a:p>
            <a:pPr eaLnBrk="1" hangingPunct="1">
              <a:lnSpc>
                <a:spcPct val="100000"/>
              </a:lnSpc>
              <a:spcBef>
                <a:spcPct val="0"/>
              </a:spcBef>
              <a:spcAft>
                <a:spcPts val="0"/>
              </a:spcAft>
            </a:pPr>
            <a:r>
              <a:rPr lang="en-US" sz="1200" b="1" u="sng" dirty="0">
                <a:latin typeface="+mn-lt"/>
              </a:rPr>
              <a:t>Discussion Questions:</a:t>
            </a:r>
          </a:p>
          <a:p>
            <a:pPr eaLnBrk="1" hangingPunct="1">
              <a:lnSpc>
                <a:spcPct val="100000"/>
              </a:lnSpc>
              <a:spcBef>
                <a:spcPct val="0"/>
              </a:spcBef>
              <a:spcAft>
                <a:spcPts val="0"/>
              </a:spcAft>
            </a:pPr>
            <a:r>
              <a:rPr lang="en-US" sz="1200" b="0" u="none" dirty="0">
                <a:latin typeface="+mn-lt"/>
              </a:rPr>
              <a:t>-What are your reactions</a:t>
            </a:r>
            <a:r>
              <a:rPr lang="en-US" sz="1200" b="0" u="none" baseline="0" dirty="0">
                <a:latin typeface="+mn-lt"/>
              </a:rPr>
              <a:t> to this video?</a:t>
            </a:r>
            <a:endParaRPr lang="en-US" sz="1200" b="1" u="sng" dirty="0">
              <a:latin typeface="+mn-lt"/>
            </a:endParaRPr>
          </a:p>
          <a:p>
            <a:pPr marL="0" indent="0">
              <a:lnSpc>
                <a:spcPct val="80000"/>
              </a:lnSpc>
              <a:spcBef>
                <a:spcPct val="0"/>
              </a:spcBef>
              <a:buFont typeface="Arial" panose="020B0604020202020204" pitchFamily="34" charset="0"/>
              <a:buNone/>
            </a:pPr>
            <a:endParaRPr lang="en-US" b="1" u="sng" dirty="0"/>
          </a:p>
        </p:txBody>
      </p:sp>
    </p:spTree>
    <p:extLst>
      <p:ext uri="{BB962C8B-B14F-4D97-AF65-F5344CB8AC3E}">
        <p14:creationId xmlns:p14="http://schemas.microsoft.com/office/powerpoint/2010/main" val="1867651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latin typeface="+mn-lt"/>
              </a:rPr>
              <a:t>Remember...</a:t>
            </a:r>
          </a:p>
          <a:p>
            <a:pPr>
              <a:lnSpc>
                <a:spcPct val="100000"/>
              </a:lnSpc>
              <a:spcBef>
                <a:spcPts val="0"/>
              </a:spcBef>
              <a:spcAft>
                <a:spcPts val="0"/>
              </a:spcAft>
            </a:pPr>
            <a:endParaRPr lang="en-US" sz="1200" b="1" u="sng" dirty="0">
              <a:latin typeface="+mn-lt"/>
              <a:cs typeface="Arial" panose="020B0604020202020204" pitchFamily="34" charset="0"/>
            </a:endParaRPr>
          </a:p>
          <a:p>
            <a:pPr>
              <a:lnSpc>
                <a:spcPct val="100000"/>
              </a:lnSpc>
              <a:spcBef>
                <a:spcPts val="0"/>
              </a:spcBef>
              <a:spcAft>
                <a:spcPts val="0"/>
              </a:spcAft>
            </a:pPr>
            <a:r>
              <a:rPr lang="en-US" sz="1200" b="1" u="sng" dirty="0">
                <a:latin typeface="+mn-lt"/>
                <a:cs typeface="Arial" panose="020B0604020202020204" pitchFamily="34" charset="0"/>
              </a:rPr>
              <a:t>Discussion Questions:</a:t>
            </a:r>
          </a:p>
          <a:p>
            <a:pPr>
              <a:lnSpc>
                <a:spcPct val="100000"/>
              </a:lnSpc>
              <a:spcBef>
                <a:spcPts val="0"/>
              </a:spcBef>
              <a:spcAft>
                <a:spcPts val="0"/>
              </a:spcAft>
            </a:pPr>
            <a:r>
              <a:rPr lang="en-US" sz="1200" kern="1200" dirty="0">
                <a:solidFill>
                  <a:schemeClr val="tx1"/>
                </a:solidFill>
                <a:effectLst/>
                <a:latin typeface="+mn-lt"/>
                <a:ea typeface="+mn-ea"/>
                <a:cs typeface="+mn-cs"/>
              </a:rPr>
              <a:t>-What does this quote mean to you?</a:t>
            </a:r>
          </a:p>
          <a:p>
            <a:pPr>
              <a:lnSpc>
                <a:spcPct val="100000"/>
              </a:lnSpc>
              <a:spcBef>
                <a:spcPts val="0"/>
              </a:spcBef>
              <a:spcAft>
                <a:spcPts val="0"/>
              </a:spcAft>
            </a:pPr>
            <a:r>
              <a:rPr lang="en-US" sz="1200" kern="1200" dirty="0">
                <a:solidFill>
                  <a:schemeClr val="tx1"/>
                </a:solidFill>
                <a:effectLst/>
                <a:latin typeface="+mn-lt"/>
                <a:ea typeface="+mn-ea"/>
                <a:cs typeface="+mn-cs"/>
              </a:rPr>
              <a:t>-How does this relate to flexible thinking?</a:t>
            </a:r>
          </a:p>
          <a:p>
            <a:pPr>
              <a:lnSpc>
                <a:spcPct val="100000"/>
              </a:lnSpc>
              <a:spcBef>
                <a:spcPts val="0"/>
              </a:spcBef>
              <a:spcAft>
                <a:spcPts val="0"/>
              </a:spcAft>
            </a:pPr>
            <a:r>
              <a:rPr lang="en-US" sz="1200" kern="1200" dirty="0">
                <a:solidFill>
                  <a:schemeClr val="tx1"/>
                </a:solidFill>
                <a:effectLst/>
                <a:latin typeface="+mn-lt"/>
                <a:ea typeface="+mn-ea"/>
                <a:cs typeface="+mn-cs"/>
              </a:rPr>
              <a:t>-What are your thoughts?</a:t>
            </a:r>
          </a:p>
          <a:p>
            <a:pPr>
              <a:lnSpc>
                <a:spcPct val="100000"/>
              </a:lnSpc>
              <a:spcBef>
                <a:spcPts val="0"/>
              </a:spcBef>
              <a:spcAft>
                <a:spcPts val="0"/>
              </a:spcAft>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"We are the presidents of our own lives, our powers begin and end with reasoned choice, we do not control things outside that sphere, but we do control our attitudes and responses to those events."</a:t>
            </a:r>
          </a:p>
          <a:p>
            <a:pPr>
              <a:lnSpc>
                <a:spcPct val="100000"/>
              </a:lnSpc>
              <a:spcBef>
                <a:spcPts val="0"/>
              </a:spcBef>
              <a:spcAft>
                <a:spcPts val="0"/>
              </a:spcAft>
            </a:pPr>
            <a:endParaRPr lang="en-US" sz="1200" dirty="0">
              <a:solidFill>
                <a:srgbClr val="FF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This quote </a:t>
            </a:r>
            <a:r>
              <a:rPr lang="en-US" sz="1200" kern="1200" dirty="0">
                <a:solidFill>
                  <a:schemeClr val="tx1"/>
                </a:solidFill>
                <a:effectLst/>
                <a:latin typeface="+mn-lt"/>
                <a:ea typeface="+mn-ea"/>
                <a:cs typeface="+mn-cs"/>
              </a:rPr>
              <a:t>parallels with flexible thinking. Our thoughts are very powerful and we must become intimately involved with our thoughts in order to make healthy, effective and responsive choices. We have the power to control the way we respond instead of letting people, places, things and situations to control us. </a:t>
            </a:r>
          </a:p>
          <a:p>
            <a:pPr>
              <a:lnSpc>
                <a:spcPct val="100000"/>
              </a:lnSpc>
              <a:spcBef>
                <a:spcPts val="0"/>
              </a:spcBef>
              <a:spcAft>
                <a:spcPts val="0"/>
              </a:spcAft>
            </a:pPr>
            <a:endParaRPr lang="en-US" sz="1200" dirty="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55999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mn-lt"/>
                <a:cs typeface="Arial" panose="020B0604020202020204" pitchFamily="34" charset="0"/>
              </a:rPr>
              <a:t>Flexible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mn-lt"/>
                <a:cs typeface="Arial" panose="020B0604020202020204" pitchFamily="34" charset="0"/>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cs typeface="Arial" panose="020B0604020202020204" pitchFamily="34" charset="0"/>
              </a:rPr>
              <a:t>-How does engaging in mindfulness increase your ability to think flexibly?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Putting situations or experiences into perspective and thinking about them more positively</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 critical thinking process that is exhibited when someone remains open to multiple possibilities, ideas, or thoughts</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To consider other points of view and opinions which enhances diversity and inclusion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305380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latin typeface="+mn-lt"/>
              </a:rPr>
              <a:t>Exercise:  Flexible Thinking Introduction</a:t>
            </a:r>
          </a:p>
          <a:p>
            <a:pPr lvl="0" eaLnBrk="1" hangingPunct="1">
              <a:lnSpc>
                <a:spcPct val="100000"/>
              </a:lnSpc>
              <a:spcBef>
                <a:spcPts val="0"/>
              </a:spcBef>
              <a:spcAft>
                <a:spcPts val="0"/>
              </a:spcAft>
            </a:pPr>
            <a:r>
              <a:rPr lang="en-US" sz="1200" b="0" u="none" baseline="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simple exercises go literally “hand in hand” to start a group thinking creatively. In a group situation, this is a short but very powerful exercise that involves everyone. The group experience is ideal so that individuals can see firsthand that what is natural for us is not always natural for others. This focus of being flexible in slightly shifting one’s perspective is demonstrated powerfully yet simply in these two exercises.</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for Exercise #1: Get a Grip:</a:t>
            </a:r>
          </a:p>
          <a:p>
            <a:pPr lvl="0" eaLnBrk="1" hangingPunct="1">
              <a:lnSpc>
                <a:spcPct val="100000"/>
              </a:lnSpc>
              <a:spcBef>
                <a:spcPts val="0"/>
              </a:spcBef>
              <a:spcAft>
                <a:spcPts val="0"/>
              </a:spcAft>
            </a:pPr>
            <a:endParaRPr lang="en-US" sz="1200" b="1" u="none" baseline="0" dirty="0">
              <a:latin typeface="+mn-lt"/>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Ask participants to clasp their hands so that their fingers interlock. Ask</a:t>
            </a:r>
          </a:p>
          <a:p>
            <a:pPr>
              <a:lnSpc>
                <a:spcPct val="100000"/>
              </a:lnSpc>
              <a:spcBef>
                <a:spcPts val="0"/>
              </a:spcBef>
              <a:spcAft>
                <a:spcPts val="0"/>
              </a:spcAft>
            </a:pPr>
            <a:r>
              <a:rPr lang="en-US" sz="1200" kern="1200" dirty="0">
                <a:solidFill>
                  <a:schemeClr val="tx1"/>
                </a:solidFill>
                <a:effectLst/>
                <a:latin typeface="+mn-lt"/>
                <a:ea typeface="+mn-ea"/>
                <a:cs typeface="+mn-cs"/>
              </a:rPr>
              <a:t>them to note which thumb is on top. In a group situation, ask them to raise their hands if they had their left thumb on top like me (noting to them that they can unclasp their hands now to raise their hands!). Usually roughly half the group raises their hands, regardless of right- or left-handedness. How many had their right thumb on top? Note the percentage now raising their hands. Note that what feels natural for some is not natural for others.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Relate that idea to the idea of our perceptions; for example, we think people should see things the same way we do, and through this hands-on exercise we realize this is not true! Now have the group shift their fingers in the opposite way (make sure they clasp all their fingers differently, not just the thumbs).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Ask the group how this feels. You likely will get responses such as, “weird, strange, and uncomfortable.” Apply this hands-on exercise as a metaphor for the importance of how we often need to shift our thinking just so slightly—even though it might seem unnatural—in order to look at a situation in a different way.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This can be a visual reminder of the importance of being flexible and changing one’s perspective, and to realizing that some people may struggle with something that might come naturally to you! In short, this exercise helps people “get a grip!”</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Directions for Exercise #2: Arm Folding:</a:t>
            </a:r>
          </a:p>
          <a:p>
            <a:pPr lvl="0" eaLnBrk="1" hangingPunct="1">
              <a:lnSpc>
                <a:spcPct val="100000"/>
              </a:lnSpc>
              <a:spcBef>
                <a:spcPts val="0"/>
              </a:spcBef>
              <a:spcAft>
                <a:spcPts val="0"/>
              </a:spcAft>
            </a:pPr>
            <a:endParaRPr lang="en-US" sz="1200" b="1" u="sng" baseline="0" dirty="0">
              <a:latin typeface="+mn-lt"/>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Now have participants perform a more “advanced version of </a:t>
            </a:r>
            <a:r>
              <a:rPr lang="en-US" sz="1200" b="1" u="sng" kern="1200" dirty="0">
                <a:solidFill>
                  <a:schemeClr val="tx1"/>
                </a:solidFill>
                <a:effectLst/>
                <a:latin typeface="+mn-lt"/>
                <a:ea typeface="+mn-ea"/>
                <a:cs typeface="+mn-cs"/>
              </a:rPr>
              <a:t>Get a Grip</a:t>
            </a:r>
            <a:r>
              <a:rPr lang="en-US" sz="1200" kern="1200" dirty="0">
                <a:solidFill>
                  <a:schemeClr val="tx1"/>
                </a:solidFill>
                <a:effectLst/>
                <a:latin typeface="+mn-lt"/>
                <a:ea typeface="+mn-ea"/>
                <a:cs typeface="+mn-cs"/>
              </a:rPr>
              <a:t> (#1)</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In this exercise, have everyone fold their arms, noting which arm is on top. Ask for hands (urging them to let go first, of course) for those who had their right arm on top, etc. attention that many people who began with their right thumb on top in the first exercise will have the opposite arm on top in this exercise.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As in the first exercise the group likely will be roughly evenly split. Now have the group try it the other way. This usually gives way to giggles as some group members circle around a bit before finding their position. Most participants claim it feels “even weirder” than in the first exercise, which gives you the opportunity to re-emphasize that what feels natural to some may be a stretch to others, and vice versa. Again, this provides a metaphor for the idea that people perceive things differently. </a:t>
            </a:r>
          </a:p>
          <a:p>
            <a:pPr marL="0" lvl="0" indent="0">
              <a:lnSpc>
                <a:spcPct val="100000"/>
              </a:lnSpc>
              <a:spcBef>
                <a:spcPts val="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We often assume inaccurately that others are innately more like us than they really are, which can be a frustrating misperception! (An interesting variation on this exercise is having the group fold their legs instead.)</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Time Allotted</a:t>
            </a:r>
            <a:r>
              <a:rPr lang="en-US" sz="1200" b="1" u="none" baseline="0" dirty="0">
                <a:latin typeface="+mn-lt"/>
              </a:rPr>
              <a:t>: 5 minutes </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quick and easy hands-on examples of how some people might look at things in a more rational, healthy way, and some of us need to adjust our perceptions slightly in a way that is uncomfortable to us while very natural for others. How easy it is to comprehend how interpersonal misunderstandings occur in light of considering the lesson from these hands-on activities! We also often assume that people process things the way we do; we tend to assume too much rather than open up our minds. Encourage members that when they are under stress or depressed, anxious, etc. they can remind themselves to slightly shift perspective. </a:t>
            </a:r>
            <a:r>
              <a:rPr lang="en-US" sz="1200" b="1" u="sng" kern="1200" dirty="0">
                <a:solidFill>
                  <a:schemeClr val="tx1"/>
                </a:solidFill>
                <a:effectLst/>
                <a:latin typeface="+mn-lt"/>
                <a:ea typeface="+mn-ea"/>
                <a:cs typeface="+mn-cs"/>
              </a:rPr>
              <a:t>One can shift those fingers to nudge oneself out of the one dimensional thinking that often makes people feel stuck!</a:t>
            </a:r>
            <a:endParaRPr lang="en-US" sz="1200" kern="1200" dirty="0">
              <a:solidFill>
                <a:schemeClr val="tx1"/>
              </a:solidFill>
              <a:effectLst/>
              <a:latin typeface="+mn-lt"/>
              <a:ea typeface="+mn-ea"/>
              <a:cs typeface="+mn-cs"/>
            </a:endParaRPr>
          </a:p>
          <a:p>
            <a:pPr lvl="0" eaLnBrk="1" hangingPunct="1">
              <a:lnSpc>
                <a:spcPct val="100000"/>
              </a:lnSpc>
              <a:spcBef>
                <a:spcPts val="0"/>
              </a:spcBef>
              <a:spcAft>
                <a:spcPts val="0"/>
              </a:spcAft>
            </a:pPr>
            <a:endParaRPr lang="en-US" sz="1200" b="1" u="sng" baseline="0" dirty="0">
              <a:latin typeface="+mn-lt"/>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78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609600"/>
            <a:ext cx="2744787" cy="2057400"/>
          </a:xfrm>
        </p:spPr>
      </p:sp>
      <p:sp>
        <p:nvSpPr>
          <p:cNvPr id="3" name="Notes Placeholder 2"/>
          <p:cNvSpPr>
            <a:spLocks noGrp="1"/>
          </p:cNvSpPr>
          <p:nvPr>
            <p:ph type="body" idx="1"/>
          </p:nvPr>
        </p:nvSpPr>
        <p:spPr/>
        <p:txBody>
          <a:bodyPr/>
          <a:lstStyle/>
          <a:p>
            <a:pPr defTabSz="931519">
              <a:lnSpc>
                <a:spcPct val="100000"/>
              </a:lnSpc>
              <a:spcBef>
                <a:spcPts val="0"/>
              </a:spcBef>
              <a:spcAft>
                <a:spcPts val="0"/>
              </a:spcAft>
              <a:defRPr/>
            </a:pPr>
            <a:r>
              <a:rPr lang="en-US" b="1" u="sng" dirty="0">
                <a:cs typeface="Arial" panose="020B0604020202020204" pitchFamily="34" charset="0"/>
              </a:rPr>
              <a:t>The</a:t>
            </a:r>
            <a:r>
              <a:rPr lang="en-US" b="1" u="sng" baseline="0" dirty="0">
                <a:cs typeface="Arial" panose="020B0604020202020204" pitchFamily="34" charset="0"/>
              </a:rPr>
              <a:t> Cognitive Model</a:t>
            </a:r>
          </a:p>
          <a:p>
            <a:pPr defTabSz="931519">
              <a:lnSpc>
                <a:spcPct val="100000"/>
              </a:lnSpc>
              <a:spcBef>
                <a:spcPts val="0"/>
              </a:spcBef>
              <a:spcAft>
                <a:spcPts val="0"/>
              </a:spcAft>
              <a:defRPr/>
            </a:pPr>
            <a:endParaRPr lang="en-US" b="1" u="sng" baseline="0" dirty="0">
              <a:cs typeface="Arial" panose="020B0604020202020204" pitchFamily="34" charset="0"/>
            </a:endParaRPr>
          </a:p>
          <a:p>
            <a:pPr marL="0" marR="0" lvl="0" indent="0" algn="l" defTabSz="931519" rtl="0" eaLnBrk="1" fontAlgn="auto" latinLnBrk="0" hangingPunct="1">
              <a:lnSpc>
                <a:spcPct val="100000"/>
              </a:lnSpc>
              <a:spcBef>
                <a:spcPts val="0"/>
              </a:spcBef>
              <a:spcAft>
                <a:spcPts val="0"/>
              </a:spcAft>
              <a:buClrTx/>
              <a:buSzTx/>
              <a:buFontTx/>
              <a:buNone/>
              <a:tabLst/>
              <a:defRPr/>
            </a:pPr>
            <a:r>
              <a:rPr lang="en-US" b="0" u="none" baseline="0" dirty="0">
                <a:cs typeface="Arial" panose="020B0604020202020204" pitchFamily="34" charset="0"/>
              </a:rPr>
              <a:t>This diagram show the relationship between our thoughts, emotions, and behaviors. </a:t>
            </a:r>
            <a:r>
              <a:rPr lang="en-US" sz="1200" b="0" u="none" kern="1200" dirty="0">
                <a:solidFill>
                  <a:schemeClr val="tx1"/>
                </a:solidFill>
                <a:effectLst/>
                <a:latin typeface="+mn-lt"/>
                <a:ea typeface="+mn-ea"/>
                <a:cs typeface="+mn-cs"/>
              </a:rPr>
              <a:t>Thoughts, emotions, and behaviors all occur in response to internal or external stimuli and they connect in a feedback loop: each one can trigger the next. Sometimes this feedback loop is helpful but at other times, it is unhelpful.</a:t>
            </a:r>
            <a:r>
              <a:rPr lang="en-US" sz="1200" b="0" u="none"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Often it seems as though this feedback loop happens automatically. We feel like victims of our circumstances – but we do have some ability to modify this feedback loop so it is more helpful. The key to altering the feedback loop is </a:t>
            </a:r>
            <a:r>
              <a:rPr lang="en-US" sz="1200" b="1" i="0" kern="1200" dirty="0">
                <a:solidFill>
                  <a:schemeClr val="tx1"/>
                </a:solidFill>
                <a:effectLst/>
                <a:latin typeface="+mn-lt"/>
                <a:ea typeface="+mn-ea"/>
                <a:cs typeface="+mn-cs"/>
              </a:rPr>
              <a:t>awareness</a:t>
            </a:r>
            <a:r>
              <a:rPr lang="en-US" sz="1200" i="0" kern="1200" dirty="0">
                <a:solidFill>
                  <a:schemeClr val="tx1"/>
                </a:solidFill>
                <a:effectLst/>
                <a:latin typeface="+mn-lt"/>
                <a:ea typeface="+mn-ea"/>
                <a:cs typeface="+mn-cs"/>
              </a:rPr>
              <a:t> of patterns and associations between thoughts, emotions, and behaviors. </a:t>
            </a:r>
            <a:r>
              <a:rPr lang="en-US" sz="1200" b="1" i="0" kern="1200" dirty="0">
                <a:solidFill>
                  <a:schemeClr val="tx1"/>
                </a:solidFill>
                <a:effectLst/>
                <a:latin typeface="+mn-lt"/>
                <a:ea typeface="+mn-ea"/>
                <a:cs typeface="+mn-cs"/>
              </a:rPr>
              <a:t>By recognizing patterns in the feedback loop, you can find ways to intervene</a:t>
            </a:r>
            <a:r>
              <a:rPr lang="en-US" sz="1200" i="0" kern="1200" dirty="0">
                <a:solidFill>
                  <a:schemeClr val="tx1"/>
                </a:solidFill>
                <a:effectLst/>
                <a:latin typeface="+mn-lt"/>
                <a:ea typeface="+mn-ea"/>
                <a:cs typeface="+mn-cs"/>
              </a:rPr>
              <a:t>. </a:t>
            </a:r>
            <a:endParaRPr lang="en-US" b="1" i="0" u="sng" baseline="0" dirty="0">
              <a:cs typeface="Arial" panose="020B0604020202020204" pitchFamily="34" charset="0"/>
            </a:endParaRPr>
          </a:p>
          <a:p>
            <a:pPr defTabSz="931519">
              <a:lnSpc>
                <a:spcPct val="100000"/>
              </a:lnSpc>
              <a:spcBef>
                <a:spcPts val="0"/>
              </a:spcBef>
              <a:spcAft>
                <a:spcPts val="0"/>
              </a:spcAft>
              <a:defRPr/>
            </a:pPr>
            <a:endParaRPr lang="en-US" b="1" u="sng" dirty="0">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1" dirty="0">
                <a:cs typeface="Arial" panose="020B0604020202020204" pitchFamily="34" charset="0"/>
              </a:rPr>
              <a:t>Situation: </a:t>
            </a:r>
            <a:r>
              <a:rPr lang="en-US" dirty="0">
                <a:cs typeface="Arial" panose="020B0604020202020204" pitchFamily="34" charset="0"/>
              </a:rPr>
              <a:t>Anything that happens in an individual’s environment. Situations outside of the individuals direct control, but they can be influenced by behaviors</a:t>
            </a:r>
          </a:p>
          <a:p>
            <a:pPr marL="174708" indent="-174708" defTabSz="931519">
              <a:lnSpc>
                <a:spcPct val="100000"/>
              </a:lnSpc>
              <a:spcBef>
                <a:spcPts val="0"/>
              </a:spcBef>
              <a:spcAft>
                <a:spcPts val="0"/>
              </a:spcAft>
              <a:buFont typeface="Arial" panose="020B0604020202020204" pitchFamily="34" charset="0"/>
              <a:buChar char="•"/>
              <a:defRPr/>
            </a:pPr>
            <a:endParaRPr lang="en-US" b="1" dirty="0">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1" dirty="0">
                <a:cs typeface="Arial" panose="020B0604020202020204" pitchFamily="34" charset="0"/>
              </a:rPr>
              <a:t>Thought</a:t>
            </a:r>
            <a:r>
              <a:rPr lang="en-US" dirty="0">
                <a:cs typeface="Arial" panose="020B0604020202020204" pitchFamily="34" charset="0"/>
              </a:rPr>
              <a:t>: What an individual thinks or believes about a situation. How the individual interprets an event or situation. They also shape the quality and intensity of feelings and influence all behaviors</a:t>
            </a:r>
          </a:p>
          <a:p>
            <a:pPr marL="174708" indent="-174708" defTabSz="931519">
              <a:lnSpc>
                <a:spcPct val="100000"/>
              </a:lnSpc>
              <a:spcBef>
                <a:spcPts val="0"/>
              </a:spcBef>
              <a:spcAft>
                <a:spcPts val="0"/>
              </a:spcAft>
              <a:buFont typeface="Arial" panose="020B0604020202020204" pitchFamily="34" charset="0"/>
              <a:buChar char="•"/>
              <a:defRPr/>
            </a:pPr>
            <a:endParaRPr lang="en-US" b="1" dirty="0">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1" dirty="0">
                <a:cs typeface="Arial" panose="020B0604020202020204" pitchFamily="34" charset="0"/>
              </a:rPr>
              <a:t>Emotion: </a:t>
            </a:r>
            <a:r>
              <a:rPr lang="en-US" dirty="0">
                <a:cs typeface="Arial" panose="020B0604020202020204" pitchFamily="34" charset="0"/>
              </a:rPr>
              <a:t>Our mood or how one feels about a situation or event.  Emotions are not necessarily based on logic, but are influenced by our thoughts and beliefs about a situation. </a:t>
            </a:r>
            <a:r>
              <a:rPr lang="en-US" dirty="0"/>
              <a:t>May reflect a learned style of thinking or be related to a situation or to an event. Sustained negative emotions may lead to negative mood states, such as, depression, chronic anger or anxiety</a:t>
            </a:r>
            <a:endParaRPr lang="en-US" dirty="0">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endParaRPr lang="en-US" b="1" dirty="0">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1" dirty="0">
                <a:cs typeface="Arial" panose="020B0604020202020204" pitchFamily="34" charset="0"/>
              </a:rPr>
              <a:t>Behavior: </a:t>
            </a:r>
            <a:r>
              <a:rPr lang="en-US" dirty="0">
                <a:cs typeface="Arial" panose="020B0604020202020204" pitchFamily="34" charset="0"/>
              </a:rPr>
              <a:t>The individual’s outward response or actions in response to a situation. </a:t>
            </a:r>
            <a:r>
              <a:rPr lang="en-US" dirty="0"/>
              <a:t>These include an individual’s internal physiological behavior, such as hyper-arousal, rapid heartbeat, and palpitations </a:t>
            </a:r>
          </a:p>
          <a:p>
            <a:pPr marL="174708" indent="-174708" defTabSz="931519">
              <a:lnSpc>
                <a:spcPct val="100000"/>
              </a:lnSpc>
              <a:spcBef>
                <a:spcPts val="0"/>
              </a:spcBef>
              <a:spcAft>
                <a:spcPts val="0"/>
              </a:spcAft>
              <a:buFont typeface="Arial" panose="020B0604020202020204" pitchFamily="34" charset="0"/>
              <a:buChar char="•"/>
              <a:defRPr/>
            </a:pPr>
            <a:endParaRPr lang="en-US" b="1" dirty="0"/>
          </a:p>
          <a:p>
            <a:pPr marL="174708" marR="0" lvl="0" indent="-174708" algn="l" defTabSz="93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Awareness: </a:t>
            </a:r>
            <a:r>
              <a:rPr lang="en-US" sz="1200" b="0" dirty="0">
                <a:effectLst/>
                <a:latin typeface="+mn-lt"/>
              </a:rPr>
              <a:t>T</a:t>
            </a:r>
            <a:r>
              <a:rPr lang="en-US" sz="1200" dirty="0">
                <a:effectLst/>
                <a:latin typeface="+mn-lt"/>
                <a:ea typeface="Times New Roman" panose="02020603050405020304" pitchFamily="18" charset="0"/>
              </a:rPr>
              <a:t>he centerpiece of changing negative thoughts to positive thoughts, which leads to mature behavior. </a:t>
            </a:r>
          </a:p>
          <a:p>
            <a:pPr marL="0" indent="0" defTabSz="931519">
              <a:lnSpc>
                <a:spcPct val="100000"/>
              </a:lnSpc>
              <a:spcBef>
                <a:spcPts val="0"/>
              </a:spcBef>
              <a:spcAft>
                <a:spcPts val="0"/>
              </a:spcAft>
              <a:buFont typeface="Arial" panose="020B0604020202020204" pitchFamily="34" charset="0"/>
              <a:buNone/>
              <a:defRPr/>
            </a:pPr>
            <a:endParaRPr lang="en-US" dirty="0">
              <a:cs typeface="Arial" panose="020B0604020202020204" pitchFamily="34" charset="0"/>
            </a:endParaRPr>
          </a:p>
          <a:p>
            <a:pPr defTabSz="931519">
              <a:lnSpc>
                <a:spcPct val="100000"/>
              </a:lnSpc>
              <a:spcBef>
                <a:spcPts val="0"/>
              </a:spcBef>
              <a:spcAft>
                <a:spcPts val="0"/>
              </a:spcAft>
              <a:defRPr/>
            </a:pPr>
            <a:r>
              <a:rPr lang="en-US" b="1" dirty="0">
                <a:cs typeface="Arial" panose="020B0604020202020204" pitchFamily="34" charset="0"/>
              </a:rPr>
              <a:t>EXAMPLE:</a:t>
            </a:r>
          </a:p>
          <a:p>
            <a:pPr defTabSz="931519">
              <a:lnSpc>
                <a:spcPct val="100000"/>
              </a:lnSpc>
              <a:spcBef>
                <a:spcPts val="0"/>
              </a:spcBef>
              <a:spcAft>
                <a:spcPts val="0"/>
              </a:spcAft>
              <a:defRPr/>
            </a:pPr>
            <a:r>
              <a:rPr lang="en-US" dirty="0">
                <a:cs typeface="Arial" panose="020B0604020202020204" pitchFamily="34" charset="0"/>
              </a:rPr>
              <a:t>You are walking down the hallway and say good morning to a fellow shipmate who ignores you. Your reaction might be that you are annoyed or even angry that you were ignored.  In reality, your reactions are determined by your interpretation of the event. Your interpretation in this case was that they were rude and that maybe they were angry with you.  This interpretation drives how you react.  You could have also interpreted the event as maybe the other person had a lot on their mind, which would change your reaction, allowing you to not be bothered by the event.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7BCDD9-9887-45EE-A783-0E11EAFF6DA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9111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Thoughts, Emotions, &amp;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174708" indent="-174708" defTabSz="931519">
              <a:lnSpc>
                <a:spcPct val="100000"/>
              </a:lnSpc>
              <a:spcBef>
                <a:spcPts val="0"/>
              </a:spcBef>
              <a:spcAft>
                <a:spcPts val="0"/>
              </a:spcAft>
              <a:buFont typeface="Arial" panose="020B0604020202020204" pitchFamily="34" charset="0"/>
              <a:buChar char="•"/>
              <a:defRPr/>
            </a:pPr>
            <a:r>
              <a:rPr lang="en-US" b="1" dirty="0">
                <a:latin typeface="+mn-lt"/>
                <a:cs typeface="Arial" panose="020B0604020202020204" pitchFamily="34" charset="0"/>
              </a:rPr>
              <a:t>Thoughts</a:t>
            </a:r>
            <a:r>
              <a:rPr lang="en-US" b="0" baseline="0" dirty="0">
                <a:latin typeface="+mn-lt"/>
                <a:cs typeface="Arial" panose="020B0604020202020204" pitchFamily="34" charset="0"/>
              </a:rPr>
              <a:t> are not facts, they are suggestions</a:t>
            </a:r>
          </a:p>
          <a:p>
            <a:pPr marL="628650" lvl="1" indent="-171450" defTabSz="931519">
              <a:lnSpc>
                <a:spcPct val="100000"/>
              </a:lnSpc>
              <a:spcBef>
                <a:spcPts val="0"/>
              </a:spcBef>
              <a:spcAft>
                <a:spcPts val="0"/>
              </a:spcAft>
              <a:buFont typeface="Arial" panose="020B0604020202020204" pitchFamily="34" charset="0"/>
              <a:buChar char="•"/>
              <a:defRPr/>
            </a:pPr>
            <a:r>
              <a:rPr lang="en-US" dirty="0">
                <a:latin typeface="+mn-lt"/>
                <a:cs typeface="Arial" panose="020B0604020202020204" pitchFamily="34" charset="0"/>
              </a:rPr>
              <a:t>Depending on context</a:t>
            </a:r>
            <a:r>
              <a:rPr lang="en-US" baseline="0" dirty="0">
                <a:latin typeface="+mn-lt"/>
                <a:cs typeface="Arial" panose="020B0604020202020204" pitchFamily="34" charset="0"/>
              </a:rPr>
              <a:t> can be helpful or unhelpful</a:t>
            </a:r>
          </a:p>
          <a:p>
            <a:pPr marL="628650" lvl="1" indent="-171450" defTabSz="931519">
              <a:lnSpc>
                <a:spcPct val="100000"/>
              </a:lnSpc>
              <a:spcBef>
                <a:spcPts val="0"/>
              </a:spcBef>
              <a:spcAft>
                <a:spcPts val="0"/>
              </a:spcAft>
              <a:buFont typeface="Arial" panose="020B0604020202020204" pitchFamily="34" charset="0"/>
              <a:buChar char="•"/>
              <a:defRPr/>
            </a:pPr>
            <a:r>
              <a:rPr lang="en-US" sz="1200" dirty="0">
                <a:effectLst/>
                <a:latin typeface="+mn-lt"/>
                <a:ea typeface="Times New Roman" panose="02020603050405020304" pitchFamily="18" charset="0"/>
                <a:cs typeface="Times New Roman" panose="02020603050405020304" pitchFamily="18" charset="0"/>
              </a:rPr>
              <a:t>Ideas, beliefs, and statements in our heads. Thoughts generate our actions. However, one has the power to alter beliefs which then change our behavior</a:t>
            </a:r>
            <a:endParaRPr lang="en-US" dirty="0">
              <a:latin typeface="+mn-lt"/>
              <a:cs typeface="Arial" panose="020B0604020202020204" pitchFamily="34" charset="0"/>
            </a:endParaRPr>
          </a:p>
          <a:p>
            <a:pPr marL="628650" lvl="1" indent="-171450" defTabSz="931519">
              <a:lnSpc>
                <a:spcPct val="100000"/>
              </a:lnSpc>
              <a:spcBef>
                <a:spcPts val="0"/>
              </a:spcBef>
              <a:spcAft>
                <a:spcPts val="0"/>
              </a:spcAft>
              <a:buFont typeface="Arial" panose="020B0604020202020204" pitchFamily="34" charset="0"/>
              <a:buChar char="•"/>
              <a:defRPr/>
            </a:pPr>
            <a:r>
              <a:rPr lang="en-US" dirty="0">
                <a:latin typeface="+mn-lt"/>
                <a:cs typeface="Arial" panose="020B0604020202020204" pitchFamily="34" charset="0"/>
              </a:rPr>
              <a:t>What an individual thinks or believes about a situation. How the individual interprets an event or situation. They also shape the quality and intensity of feelings and influence all behaviors</a:t>
            </a:r>
          </a:p>
          <a:p>
            <a:pPr marL="631908" lvl="1" indent="-174708" defTabSz="931519">
              <a:lnSpc>
                <a:spcPct val="100000"/>
              </a:lnSpc>
              <a:spcBef>
                <a:spcPts val="0"/>
              </a:spcBef>
              <a:spcAft>
                <a:spcPts val="0"/>
              </a:spcAft>
              <a:buFont typeface="Arial" panose="020B0604020202020204" pitchFamily="34" charset="0"/>
              <a:buChar char="•"/>
              <a:defRPr/>
            </a:pPr>
            <a:endParaRPr lang="en-US" dirty="0">
              <a:latin typeface="+mn-lt"/>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0" dirty="0">
                <a:latin typeface="+mn-lt"/>
                <a:cs typeface="Arial" panose="020B0604020202020204" pitchFamily="34" charset="0"/>
              </a:rPr>
              <a:t>All</a:t>
            </a:r>
            <a:r>
              <a:rPr lang="en-US" b="1" dirty="0">
                <a:latin typeface="+mn-lt"/>
                <a:cs typeface="Arial" panose="020B0604020202020204" pitchFamily="34" charset="0"/>
              </a:rPr>
              <a:t> Emotions </a:t>
            </a:r>
            <a:r>
              <a:rPr lang="en-US" b="0" dirty="0">
                <a:latin typeface="+mn-lt"/>
                <a:cs typeface="Arial" panose="020B0604020202020204" pitchFamily="34" charset="0"/>
              </a:rPr>
              <a:t>serve a purpose</a:t>
            </a:r>
            <a:endParaRPr lang="en-US" b="0" baseline="0" dirty="0">
              <a:latin typeface="+mn-lt"/>
              <a:cs typeface="Arial" panose="020B0604020202020204" pitchFamily="34" charset="0"/>
            </a:endParaRPr>
          </a:p>
          <a:p>
            <a:pPr marL="631908" lvl="1" indent="-174708" defTabSz="931519">
              <a:lnSpc>
                <a:spcPct val="100000"/>
              </a:lnSpc>
              <a:spcBef>
                <a:spcPts val="0"/>
              </a:spcBef>
              <a:spcAft>
                <a:spcPts val="0"/>
              </a:spcAft>
              <a:buFont typeface="Arial" panose="020B0604020202020204" pitchFamily="34" charset="0"/>
              <a:buChar char="•"/>
              <a:defRPr/>
            </a:pPr>
            <a:r>
              <a:rPr lang="en-US" b="0" baseline="0" dirty="0">
                <a:latin typeface="+mn-lt"/>
                <a:cs typeface="Arial" panose="020B0604020202020204" pitchFamily="34" charset="0"/>
              </a:rPr>
              <a:t>Motivation</a:t>
            </a:r>
          </a:p>
          <a:p>
            <a:pPr marL="631908" lvl="1" indent="-174708" defTabSz="931519">
              <a:lnSpc>
                <a:spcPct val="100000"/>
              </a:lnSpc>
              <a:spcBef>
                <a:spcPts val="0"/>
              </a:spcBef>
              <a:spcAft>
                <a:spcPts val="0"/>
              </a:spcAft>
              <a:buFont typeface="Arial" panose="020B0604020202020204" pitchFamily="34" charset="0"/>
              <a:buChar char="•"/>
              <a:defRPr/>
            </a:pPr>
            <a:r>
              <a:rPr lang="en-US" b="0" baseline="0" dirty="0">
                <a:latin typeface="+mn-lt"/>
                <a:cs typeface="Arial" panose="020B0604020202020204" pitchFamily="34" charset="0"/>
              </a:rPr>
              <a:t>Communicate with ourselves and others</a:t>
            </a:r>
            <a:endParaRPr lang="en-US" b="0" dirty="0">
              <a:latin typeface="+mn-lt"/>
              <a:cs typeface="Arial" panose="020B0604020202020204" pitchFamily="34" charset="0"/>
            </a:endParaRPr>
          </a:p>
          <a:p>
            <a:pPr marL="631908" lvl="1" indent="-174708" defTabSz="931519">
              <a:lnSpc>
                <a:spcPct val="100000"/>
              </a:lnSpc>
              <a:spcBef>
                <a:spcPts val="0"/>
              </a:spcBef>
              <a:spcAft>
                <a:spcPts val="0"/>
              </a:spcAft>
              <a:buFont typeface="Arial" panose="020B0604020202020204" pitchFamily="34" charset="0"/>
              <a:buChar char="•"/>
              <a:defRPr/>
            </a:pPr>
            <a:r>
              <a:rPr lang="en-US" dirty="0">
                <a:latin typeface="+mn-lt"/>
                <a:cs typeface="Arial" panose="020B0604020202020204" pitchFamily="34" charset="0"/>
              </a:rPr>
              <a:t>Our mood or how one feels about a situation or event. Emotions are not necessarily based on logic, but are influenced by our thoughts and beliefs about a situation. </a:t>
            </a:r>
            <a:r>
              <a:rPr lang="en-US" dirty="0">
                <a:latin typeface="+mn-lt"/>
              </a:rPr>
              <a:t>May reflect a learned style of thinking or be related to a situation to an event. Sustained negative emotions may lead to negative mood states, such as, depression, chronic anger or anxiety.</a:t>
            </a:r>
          </a:p>
          <a:p>
            <a:pPr marL="631908" lvl="1" indent="-174708" defTabSz="931519">
              <a:lnSpc>
                <a:spcPct val="100000"/>
              </a:lnSpc>
              <a:spcBef>
                <a:spcPts val="0"/>
              </a:spcBef>
              <a:spcAft>
                <a:spcPts val="0"/>
              </a:spcAft>
              <a:buFont typeface="Arial" panose="020B0604020202020204" pitchFamily="34" charset="0"/>
              <a:buChar char="•"/>
              <a:defRPr/>
            </a:pPr>
            <a:r>
              <a:rPr lang="en-US" dirty="0">
                <a:latin typeface="+mn-lt"/>
                <a:cs typeface="Arial" panose="020B0604020202020204" pitchFamily="34" charset="0"/>
              </a:rPr>
              <a:t>They are not good, or bad, negative</a:t>
            </a:r>
            <a:r>
              <a:rPr lang="en-US" baseline="0" dirty="0">
                <a:latin typeface="+mn-lt"/>
                <a:cs typeface="Arial" panose="020B0604020202020204" pitchFamily="34" charset="0"/>
              </a:rPr>
              <a:t> or positive- but can be very uncomfortable</a:t>
            </a:r>
            <a:endParaRPr lang="en-US" dirty="0">
              <a:latin typeface="+mn-lt"/>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endParaRPr lang="en-US" b="1" dirty="0">
              <a:latin typeface="+mn-lt"/>
              <a:cs typeface="Arial" panose="020B0604020202020204" pitchFamily="34" charset="0"/>
            </a:endParaRPr>
          </a:p>
          <a:p>
            <a:pPr marL="174708" indent="-174708" defTabSz="931519">
              <a:lnSpc>
                <a:spcPct val="100000"/>
              </a:lnSpc>
              <a:spcBef>
                <a:spcPts val="0"/>
              </a:spcBef>
              <a:spcAft>
                <a:spcPts val="0"/>
              </a:spcAft>
              <a:buFont typeface="Arial" panose="020B0604020202020204" pitchFamily="34" charset="0"/>
              <a:buChar char="•"/>
              <a:defRPr/>
            </a:pPr>
            <a:r>
              <a:rPr lang="en-US" b="1" dirty="0">
                <a:latin typeface="+mn-lt"/>
                <a:cs typeface="Arial" panose="020B0604020202020204" pitchFamily="34" charset="0"/>
              </a:rPr>
              <a:t>Behaviors</a:t>
            </a:r>
            <a:r>
              <a:rPr lang="en-US" b="1" baseline="0" dirty="0">
                <a:latin typeface="+mn-lt"/>
                <a:cs typeface="Arial" panose="020B0604020202020204" pitchFamily="34" charset="0"/>
              </a:rPr>
              <a:t> </a:t>
            </a:r>
            <a:r>
              <a:rPr lang="en-US" b="0" baseline="0" dirty="0">
                <a:latin typeface="+mn-lt"/>
                <a:cs typeface="Arial" panose="020B0604020202020204" pitchFamily="34" charset="0"/>
              </a:rPr>
              <a:t>are our actions</a:t>
            </a:r>
          </a:p>
          <a:p>
            <a:pPr marL="631908" lvl="1" indent="-174708" defTabSz="931519">
              <a:lnSpc>
                <a:spcPct val="100000"/>
              </a:lnSpc>
              <a:spcBef>
                <a:spcPts val="0"/>
              </a:spcBef>
              <a:spcAft>
                <a:spcPts val="0"/>
              </a:spcAft>
              <a:buFont typeface="Arial" panose="020B0604020202020204" pitchFamily="34" charset="0"/>
              <a:buChar char="•"/>
              <a:defRPr/>
            </a:pPr>
            <a:r>
              <a:rPr lang="en-US" dirty="0">
                <a:latin typeface="+mn-lt"/>
                <a:cs typeface="Arial" panose="020B0604020202020204" pitchFamily="34" charset="0"/>
              </a:rPr>
              <a:t>The individual’s outward response or actions in response to a situation. </a:t>
            </a:r>
            <a:r>
              <a:rPr lang="en-US" dirty="0">
                <a:latin typeface="+mn-lt"/>
              </a:rPr>
              <a:t>These include an individual’s internal physiological behavior, such as hyper-arousal, rapid heartbeat, and palpitations.</a:t>
            </a:r>
          </a:p>
          <a:p>
            <a:pPr marL="631908" lvl="1" indent="-174708" defTabSz="931519">
              <a:lnSpc>
                <a:spcPct val="100000"/>
              </a:lnSpc>
              <a:spcBef>
                <a:spcPts val="0"/>
              </a:spcBef>
              <a:spcAft>
                <a:spcPts val="0"/>
              </a:spcAft>
              <a:buFont typeface="Arial" panose="020B0604020202020204" pitchFamily="34" charset="0"/>
              <a:buChar char="•"/>
              <a:defRPr/>
            </a:pPr>
            <a:r>
              <a:rPr lang="en-US" sz="1200" dirty="0">
                <a:latin typeface="+mn-lt"/>
                <a:cs typeface="Arial" pitchFamily="34" charset="0"/>
              </a:rPr>
              <a:t>Includes an interrelationship between an event and our thoughts and feelings</a:t>
            </a:r>
          </a:p>
          <a:p>
            <a:pPr marL="631908" lvl="1" indent="-174708" defTabSz="931519">
              <a:lnSpc>
                <a:spcPct val="100000"/>
              </a:lnSpc>
              <a:spcBef>
                <a:spcPts val="0"/>
              </a:spcBef>
              <a:spcAft>
                <a:spcPts val="0"/>
              </a:spcAft>
              <a:buFont typeface="Arial" panose="020B0604020202020204" pitchFamily="34" charset="0"/>
              <a:buChar char="•"/>
              <a:defRPr/>
            </a:pPr>
            <a:r>
              <a:rPr lang="en-US" sz="1200" dirty="0">
                <a:latin typeface="+mn-lt"/>
                <a:cs typeface="Arial" pitchFamily="34" charset="0"/>
              </a:rPr>
              <a:t>Tend to have the strongest consequences</a:t>
            </a:r>
          </a:p>
          <a:p>
            <a:pPr marL="631908" lvl="1" indent="-174708" defTabSz="931519">
              <a:lnSpc>
                <a:spcPct val="100000"/>
              </a:lnSpc>
              <a:spcBef>
                <a:spcPts val="0"/>
              </a:spcBef>
              <a:spcAft>
                <a:spcPts val="0"/>
              </a:spcAft>
              <a:buFont typeface="Arial" panose="020B0604020202020204" pitchFamily="34" charset="0"/>
              <a:buChar char="•"/>
              <a:defRPr/>
            </a:pPr>
            <a:r>
              <a:rPr lang="en-US" sz="1200" dirty="0">
                <a:latin typeface="+mn-lt"/>
                <a:cs typeface="Arial" pitchFamily="34" charset="0"/>
              </a:rPr>
              <a:t>Can get us in trouble if we </a:t>
            </a:r>
            <a:r>
              <a:rPr lang="en-US" sz="1200" b="1" dirty="0">
                <a:latin typeface="+mn-lt"/>
                <a:cs typeface="Arial" pitchFamily="34" charset="0"/>
              </a:rPr>
              <a:t>REACT</a:t>
            </a:r>
            <a:r>
              <a:rPr lang="en-US" sz="1200" dirty="0">
                <a:latin typeface="+mn-lt"/>
                <a:cs typeface="Arial" pitchFamily="34" charset="0"/>
              </a:rPr>
              <a:t> instead of respond wisely </a:t>
            </a:r>
            <a:r>
              <a:rPr lang="en-US" sz="1200" b="1" dirty="0">
                <a:latin typeface="+mn-lt"/>
                <a:cs typeface="Arial" pitchFamily="34" charset="0"/>
              </a:rPr>
              <a:t>(ACT with intention)</a:t>
            </a:r>
          </a:p>
          <a:p>
            <a:pPr marL="0" marR="0" lvl="0" indent="0" algn="l" defTabSz="93151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mn-lt"/>
            </a:endParaRPr>
          </a:p>
          <a:p>
            <a:pPr marL="174708" marR="0" lvl="0" indent="-174708" algn="l" defTabSz="93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Awareness</a:t>
            </a:r>
            <a:r>
              <a:rPr lang="en-US" b="1" baseline="0" dirty="0">
                <a:latin typeface="+mn-lt"/>
              </a:rPr>
              <a:t> (mindfulness) </a:t>
            </a:r>
            <a:r>
              <a:rPr lang="en-US" sz="1200" dirty="0">
                <a:latin typeface="+mn-lt"/>
                <a:ea typeface="ＭＳ Ｐゴシック" charset="0"/>
                <a:cs typeface="Arial" panose="020B0604020202020204" pitchFamily="34" charset="0"/>
              </a:rPr>
              <a:t>is the first element in understanding one’s thoughts, feelings, and resulting behaviors </a:t>
            </a:r>
          </a:p>
          <a:p>
            <a:pPr marL="631908" marR="0" lvl="1" indent="-174708" algn="l" defTabSz="93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Engaging in mindfulness and willingness increases our ability to be flexible with our thoughts by encouraging acceptance and a present-focused orientation</a:t>
            </a:r>
          </a:p>
          <a:p>
            <a:pPr marL="631908" marR="0" lvl="1" indent="-174708" algn="l" defTabSz="93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rPr>
              <a:t>Being </a:t>
            </a:r>
            <a:r>
              <a:rPr lang="en-US" sz="1200" b="1" dirty="0">
                <a:effectLst/>
                <a:latin typeface="+mn-lt"/>
                <a:ea typeface="Times New Roman" panose="02020603050405020304" pitchFamily="18" charset="0"/>
              </a:rPr>
              <a:t>aware </a:t>
            </a:r>
            <a:r>
              <a:rPr lang="en-US" sz="1200" dirty="0">
                <a:effectLst/>
                <a:latin typeface="+mn-lt"/>
                <a:ea typeface="Times New Roman" panose="02020603050405020304" pitchFamily="18" charset="0"/>
              </a:rPr>
              <a:t>of your thoughts by asking yourself “Are my thoughts helpful?” or “How might I be overreacting?” (Behavior). </a:t>
            </a:r>
            <a:endParaRPr lang="en-US" sz="1200" dirty="0">
              <a:latin typeface="+mn-lt"/>
              <a:ea typeface="ＭＳ Ｐゴシック" charset="0"/>
              <a:cs typeface="Arial" panose="020B0604020202020204" pitchFamily="34" charset="0"/>
            </a:endParaRPr>
          </a:p>
          <a:p>
            <a:pPr marL="0" indent="0" defTabSz="931519">
              <a:lnSpc>
                <a:spcPct val="100000"/>
              </a:lnSpc>
              <a:spcBef>
                <a:spcPts val="0"/>
              </a:spcBef>
              <a:spcAft>
                <a:spcPts val="0"/>
              </a:spcAft>
              <a:buFont typeface="Arial" panose="020B0604020202020204" pitchFamily="34" charset="0"/>
              <a:buNone/>
              <a:defRPr/>
            </a:pPr>
            <a:endParaRPr lang="en-US" dirty="0">
              <a:latin typeface="+mn-lt"/>
              <a:cs typeface="Arial" panose="020B0604020202020204" pitchFamily="34" charset="0"/>
            </a:endParaRPr>
          </a:p>
        </p:txBody>
      </p:sp>
    </p:spTree>
    <p:extLst>
      <p:ext uri="{BB962C8B-B14F-4D97-AF65-F5344CB8AC3E}">
        <p14:creationId xmlns:p14="http://schemas.microsoft.com/office/powerpoint/2010/main" val="427478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latin typeface="+mn-lt"/>
              </a:rPr>
              <a:t>Unhelpful</a:t>
            </a:r>
            <a:r>
              <a:rPr lang="en-US" sz="1200" b="1" u="sng" baseline="0" dirty="0">
                <a:latin typeface="+mn-lt"/>
              </a:rPr>
              <a:t> Thinking</a:t>
            </a:r>
          </a:p>
          <a:p>
            <a:pPr>
              <a:lnSpc>
                <a:spcPct val="100000"/>
              </a:lnSpc>
              <a:spcBef>
                <a:spcPts val="0"/>
              </a:spcBef>
              <a:spcAft>
                <a:spcPts val="0"/>
              </a:spcAft>
            </a:pPr>
            <a:endParaRPr lang="en-US" sz="1200" b="1" u="sng" baseline="0" dirty="0">
              <a:latin typeface="+mn-lt"/>
            </a:endParaRPr>
          </a:p>
          <a:p>
            <a:pPr marL="173736"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Bad stuff affects us more than good stuff. One negative event can drown out a plethora of positive experiences. </a:t>
            </a:r>
            <a:r>
              <a:rPr lang="en-US" sz="1200" b="1" dirty="0">
                <a:latin typeface="+mn-lt"/>
                <a:cs typeface="Arial" panose="020B0604020202020204" pitchFamily="34" charset="0"/>
              </a:rPr>
              <a:t>That is why our thoughts are not always helpful.</a:t>
            </a:r>
          </a:p>
          <a:p>
            <a:pPr marL="0" indent="0">
              <a:lnSpc>
                <a:spcPct val="100000"/>
              </a:lnSpc>
              <a:spcBef>
                <a:spcPts val="0"/>
              </a:spcBef>
              <a:spcAft>
                <a:spcPts val="0"/>
              </a:spcAft>
              <a:buFont typeface="Arial" panose="020B0604020202020204" pitchFamily="34" charset="0"/>
              <a:buNone/>
            </a:pPr>
            <a:endParaRPr lang="en-US" sz="1200" b="1" dirty="0">
              <a:latin typeface="+mn-lt"/>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The </a:t>
            </a:r>
            <a:r>
              <a:rPr lang="en-US" sz="1200" b="1" dirty="0">
                <a:latin typeface="+mn-lt"/>
                <a:cs typeface="Arial" panose="020B0604020202020204" pitchFamily="34" charset="0"/>
              </a:rPr>
              <a:t>brain is biased toward negative thinking</a:t>
            </a:r>
            <a:r>
              <a:rPr lang="en-US" sz="1200" dirty="0">
                <a:latin typeface="+mn-lt"/>
                <a:cs typeface="Arial" panose="020B0604020202020204" pitchFamily="34" charset="0"/>
              </a:rPr>
              <a:t>. </a:t>
            </a:r>
            <a:r>
              <a:rPr lang="en-US" sz="1200" kern="1200" dirty="0">
                <a:solidFill>
                  <a:schemeClr val="tx1"/>
                </a:solidFill>
                <a:effectLst/>
                <a:latin typeface="+mn-lt"/>
                <a:ea typeface="+mn-ea"/>
                <a:cs typeface="Arial" panose="020B0604020202020204" pitchFamily="34" charset="0"/>
              </a:rPr>
              <a:t>From the perspective of evolution, survival and avoiding danger has the highest priority. </a:t>
            </a:r>
            <a:r>
              <a:rPr lang="en-US" sz="1200" dirty="0">
                <a:latin typeface="+mn-lt"/>
                <a:cs typeface="Arial" panose="020B0604020202020204" pitchFamily="34" charset="0"/>
              </a:rPr>
              <a:t>The brain has evolved to alarm us to even small perceptions of danger. This includes not only physical danger </a:t>
            </a:r>
            <a:r>
              <a:rPr lang="en-US" sz="1200" kern="1200" dirty="0">
                <a:solidFill>
                  <a:schemeClr val="tx1"/>
                </a:solidFill>
                <a:effectLst/>
                <a:latin typeface="+mn-lt"/>
                <a:ea typeface="+mn-ea"/>
                <a:cs typeface="Arial" panose="020B0604020202020204" pitchFamily="34" charset="0"/>
              </a:rPr>
              <a:t>(e.g. getting stalked by a predator)</a:t>
            </a:r>
            <a:r>
              <a:rPr lang="en-US" sz="1200" dirty="0">
                <a:latin typeface="+mn-lt"/>
                <a:cs typeface="Arial" panose="020B0604020202020204" pitchFamily="34" charset="0"/>
              </a:rPr>
              <a:t>, but also interpersonal dangers like being rejected from your social group </a:t>
            </a:r>
            <a:r>
              <a:rPr lang="en-US" sz="1200" kern="1200" dirty="0">
                <a:solidFill>
                  <a:schemeClr val="tx1"/>
                </a:solidFill>
                <a:effectLst/>
                <a:latin typeface="+mn-lt"/>
                <a:ea typeface="+mn-ea"/>
                <a:cs typeface="Arial" panose="020B0604020202020204" pitchFamily="34" charset="0"/>
              </a:rPr>
              <a:t>(leaving you vulnerable to predators, starvation, </a:t>
            </a:r>
            <a:r>
              <a:rPr lang="en-US" sz="1200" kern="1200" dirty="0" err="1">
                <a:solidFill>
                  <a:schemeClr val="tx1"/>
                </a:solidFill>
                <a:effectLst/>
                <a:latin typeface="+mn-lt"/>
                <a:ea typeface="+mn-ea"/>
                <a:cs typeface="Arial" panose="020B0604020202020204" pitchFamily="34" charset="0"/>
              </a:rPr>
              <a:t>etc</a:t>
            </a:r>
            <a:r>
              <a:rPr lang="en-US" sz="1200" kern="1200" dirty="0">
                <a:solidFill>
                  <a:schemeClr val="tx1"/>
                </a:solidFill>
                <a:effectLst/>
                <a:latin typeface="+mn-lt"/>
                <a:ea typeface="+mn-ea"/>
                <a:cs typeface="Arial" panose="020B0604020202020204" pitchFamily="34" charset="0"/>
              </a:rPr>
              <a:t>).</a:t>
            </a:r>
            <a:r>
              <a:rPr lang="en-US" sz="1200" kern="1200" baseline="0" dirty="0">
                <a:solidFill>
                  <a:schemeClr val="tx1"/>
                </a:solidFill>
                <a:effectLst/>
                <a:latin typeface="+mn-lt"/>
                <a:ea typeface="+mn-ea"/>
                <a:cs typeface="Arial" panose="020B0604020202020204" pitchFamily="34" charset="0"/>
              </a:rPr>
              <a:t> </a:t>
            </a:r>
            <a:r>
              <a:rPr lang="en-US" sz="1200" dirty="0">
                <a:latin typeface="+mn-lt"/>
                <a:cs typeface="Arial" panose="020B0604020202020204" pitchFamily="34" charset="0"/>
              </a:rPr>
              <a:t>In modern society, many of the “dangers” our brain evolved to protect us from are less widespread, so the brain compensates by perceiving “danger” where none exists. For example, a co-worker not saying “Hello” back to you,</a:t>
            </a:r>
            <a:r>
              <a:rPr lang="en-US" sz="1200" baseline="0" dirty="0">
                <a:latin typeface="+mn-lt"/>
                <a:cs typeface="Arial" panose="020B0604020202020204" pitchFamily="34" charset="0"/>
              </a:rPr>
              <a:t> </a:t>
            </a:r>
            <a:r>
              <a:rPr lang="en-US" sz="1200" kern="1200" dirty="0">
                <a:solidFill>
                  <a:schemeClr val="tx1"/>
                </a:solidFill>
                <a:effectLst/>
                <a:latin typeface="+mn-lt"/>
                <a:ea typeface="+mn-ea"/>
                <a:cs typeface="Arial" panose="020B0604020202020204" pitchFamily="34" charset="0"/>
              </a:rPr>
              <a:t>making a presentation at work, or someone cutting in line at the grocery store. </a:t>
            </a:r>
            <a:endParaRPr lang="en-US" sz="1200" dirty="0">
              <a:latin typeface="+mn-lt"/>
              <a:cs typeface="Arial" panose="020B0604020202020204" pitchFamily="34" charset="0"/>
            </a:endParaRPr>
          </a:p>
          <a:p>
            <a:pPr marL="0" indent="0">
              <a:lnSpc>
                <a:spcPct val="100000"/>
              </a:lnSpc>
              <a:spcBef>
                <a:spcPts val="0"/>
              </a:spcBef>
              <a:spcAft>
                <a:spcPts val="0"/>
              </a:spcAft>
              <a:buFont typeface="Arial" panose="020B0604020202020204" pitchFamily="34" charset="0"/>
              <a:buNone/>
            </a:pPr>
            <a:endParaRPr lang="en-US" sz="1200" b="1" dirty="0">
              <a:latin typeface="+mn-lt"/>
              <a:ea typeface="ＭＳ Ｐゴシック"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Unhelpful thoughts and intense emotions lead to </a:t>
            </a:r>
            <a:r>
              <a:rPr lang="en-US" sz="1200" b="1" dirty="0">
                <a:latin typeface="+mn-lt"/>
                <a:cs typeface="Arial" panose="020B0604020202020204" pitchFamily="34" charset="0"/>
              </a:rPr>
              <a:t>problematic behaviors - </a:t>
            </a:r>
            <a:r>
              <a:rPr lang="en-GB" sz="1200" dirty="0">
                <a:effectLst/>
                <a:latin typeface="+mn-lt"/>
                <a:ea typeface="Times New Roman" panose="02020603050405020304" pitchFamily="18" charset="0"/>
                <a:cs typeface="Arial" panose="020B0604020202020204" pitchFamily="34" charset="0"/>
              </a:rPr>
              <a:t>Restructuring the unhelpful thought patterns through a process of </a:t>
            </a:r>
            <a:r>
              <a:rPr lang="en-GB" sz="1200" b="1" dirty="0">
                <a:effectLst/>
                <a:latin typeface="+mn-lt"/>
                <a:ea typeface="Times New Roman" panose="02020603050405020304" pitchFamily="18" charset="0"/>
                <a:cs typeface="Arial" panose="020B0604020202020204" pitchFamily="34" charset="0"/>
              </a:rPr>
              <a:t>identifying, challenging, and reshaping them</a:t>
            </a:r>
            <a:r>
              <a:rPr lang="en-GB" sz="1200" dirty="0">
                <a:effectLst/>
                <a:latin typeface="+mn-lt"/>
                <a:ea typeface="Times New Roman" panose="02020603050405020304" pitchFamily="18" charset="0"/>
                <a:cs typeface="Arial" panose="020B0604020202020204" pitchFamily="34" charset="0"/>
              </a:rPr>
              <a:t>. Behavioural re-structuring focuses on changing a person's unhealthy and problematic behaviours, actions, and responses. The focus is not on "why" something happens, but changing the process to prevent, alter, or replace it with a healthier more effective behaviour</a:t>
            </a:r>
            <a:endParaRPr lang="en-US" sz="1200" dirty="0">
              <a:effectLst/>
              <a:latin typeface="+mn-lt"/>
              <a:ea typeface="Times New Roman" panose="02020603050405020304" pitchFamily="18" charset="0"/>
              <a:cs typeface="Arial" panose="020B0604020202020204" pitchFamily="34" charset="0"/>
            </a:endParaRPr>
          </a:p>
          <a:p>
            <a:pPr marL="0" indent="0">
              <a:lnSpc>
                <a:spcPct val="100000"/>
              </a:lnSpc>
              <a:spcBef>
                <a:spcPts val="0"/>
              </a:spcBef>
              <a:spcAft>
                <a:spcPts val="0"/>
              </a:spcAft>
              <a:buFont typeface="Arial" panose="020B0604020202020204" pitchFamily="34" charset="0"/>
              <a:buNone/>
            </a:pPr>
            <a:endParaRPr lang="en-US" sz="1200" b="1" dirty="0">
              <a:latin typeface="+mn-lt"/>
              <a:ea typeface="ＭＳ Ｐゴシック" charset="0"/>
              <a:cs typeface="Arial" panose="020B0604020202020204" pitchFamily="34" charset="0"/>
            </a:endParaRPr>
          </a:p>
          <a:p>
            <a:pPr marL="173736" indent="-173736">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Thoughts become unhelpful when:</a:t>
            </a: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We get hooked on rigid thinking</a:t>
            </a: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Rigid thinking is intolerant,</a:t>
            </a:r>
            <a:r>
              <a:rPr lang="en-US" sz="1200" baseline="0" dirty="0">
                <a:latin typeface="+mn-lt"/>
                <a:cs typeface="Arial" panose="020B0604020202020204" pitchFamily="34" charset="0"/>
              </a:rPr>
              <a:t> non-accommodating, and restrictive, and typically increases one's stress level</a:t>
            </a:r>
            <a:endParaRPr lang="en-US" sz="1200" dirty="0">
              <a:latin typeface="+mn-lt"/>
              <a:cs typeface="Arial" panose="020B0604020202020204" pitchFamily="34" charset="0"/>
            </a:endParaRP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Get "stuck" in a battle with something beyond our control</a:t>
            </a: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Use unhealthy coping skills (avoidance) to get rid of uncomfortable thoughts</a:t>
            </a: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Lead to problematic behaviors</a:t>
            </a:r>
          </a:p>
          <a:p>
            <a:pPr marL="630936" lvl="1"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Blaming others rather than accept personal responsibility for our actions</a:t>
            </a:r>
          </a:p>
        </p:txBody>
      </p:sp>
    </p:spTree>
    <p:extLst>
      <p:ext uri="{BB962C8B-B14F-4D97-AF65-F5344CB8AC3E}">
        <p14:creationId xmlns:p14="http://schemas.microsoft.com/office/powerpoint/2010/main" val="409952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spcBef>
                <a:spcPts val="0"/>
              </a:spcBef>
              <a:spcAft>
                <a:spcPts val="0"/>
              </a:spcAft>
              <a:buFont typeface="Arial" panose="020B0604020202020204" pitchFamily="34" charset="0"/>
              <a:buNone/>
            </a:pPr>
            <a:r>
              <a:rPr lang="en-US" sz="1200" b="1" i="0" u="sng" kern="1200" dirty="0">
                <a:solidFill>
                  <a:schemeClr val="tx1"/>
                </a:solidFill>
                <a:effectLst/>
                <a:latin typeface="+mn-lt"/>
                <a:ea typeface="+mn-ea"/>
                <a:cs typeface="+mn-cs"/>
              </a:rPr>
              <a:t>Unhelpful</a:t>
            </a:r>
            <a:r>
              <a:rPr lang="en-US" sz="1200" b="1" i="0" u="sng" kern="1200" baseline="0" dirty="0">
                <a:solidFill>
                  <a:schemeClr val="tx1"/>
                </a:solidFill>
                <a:effectLst/>
                <a:latin typeface="+mn-lt"/>
                <a:ea typeface="+mn-ea"/>
                <a:cs typeface="+mn-cs"/>
              </a:rPr>
              <a:t> Thought Patterns</a:t>
            </a:r>
          </a:p>
          <a:p>
            <a:pPr marL="0" indent="0">
              <a:lnSpc>
                <a:spcPct val="100000"/>
              </a:lnSpc>
              <a:spcBef>
                <a:spcPts val="0"/>
              </a:spcBef>
              <a:spcAft>
                <a:spcPts val="0"/>
              </a:spcAft>
              <a:buFont typeface="Arial" panose="020B0604020202020204" pitchFamily="34" charset="0"/>
              <a:buNone/>
            </a:pPr>
            <a:endParaRPr lang="en-US" sz="1200" b="1" i="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b="1" i="0" kern="1200" dirty="0">
                <a:solidFill>
                  <a:schemeClr val="tx1"/>
                </a:solidFill>
                <a:effectLst/>
                <a:latin typeface="+mn-lt"/>
                <a:ea typeface="+mn-ea"/>
                <a:cs typeface="+mn-cs"/>
              </a:rPr>
              <a:t>Exaggerated</a:t>
            </a:r>
            <a:r>
              <a:rPr lang="en-US" sz="1200" b="1" i="0" kern="1200" baseline="0" dirty="0">
                <a:solidFill>
                  <a:schemeClr val="tx1"/>
                </a:solidFill>
                <a:effectLst/>
                <a:latin typeface="+mn-lt"/>
                <a:ea typeface="+mn-ea"/>
                <a:cs typeface="+mn-cs"/>
              </a:rPr>
              <a:t> or inaccurate thinking is used to reinforce </a:t>
            </a:r>
            <a:r>
              <a:rPr lang="en-US" sz="1200" dirty="0">
                <a:latin typeface="+mn-lt"/>
                <a:cs typeface="Arial" panose="020B0604020202020204" pitchFamily="34" charset="0"/>
              </a:rPr>
              <a:t>negative thinking or emotions and to make one feel bad about themselves</a:t>
            </a:r>
          </a:p>
          <a:p>
            <a:pPr marL="171450"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These thoughts cause individuals to perceive reality inaccurately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Unhelpful</a:t>
            </a:r>
            <a:r>
              <a:rPr lang="en-US" sz="1200" b="1" baseline="0" dirty="0">
                <a:latin typeface="+mn-lt"/>
              </a:rPr>
              <a:t> Thought Patterns</a:t>
            </a:r>
            <a:r>
              <a:rPr lang="en-US" sz="1200" b="1" dirty="0">
                <a:latin typeface="+mn-lt"/>
              </a:rPr>
              <a:t>:</a:t>
            </a:r>
          </a:p>
          <a:p>
            <a:pPr marL="174708" indent="-174708">
              <a:lnSpc>
                <a:spcPct val="100000"/>
              </a:lnSpc>
              <a:spcBef>
                <a:spcPts val="0"/>
              </a:spcBef>
              <a:spcAft>
                <a:spcPts val="0"/>
              </a:spcAft>
              <a:buFont typeface="Arial" panose="020B0604020202020204" pitchFamily="34" charset="0"/>
              <a:buChar char="•"/>
            </a:pPr>
            <a:endParaRPr lang="en-US" sz="1200" b="1" dirty="0">
              <a:latin typeface="+mn-lt"/>
            </a:endParaRPr>
          </a:p>
          <a:p>
            <a:pPr marL="174708" indent="-174708">
              <a:lnSpc>
                <a:spcPct val="100000"/>
              </a:lnSpc>
              <a:spcBef>
                <a:spcPts val="0"/>
              </a:spcBef>
              <a:spcAft>
                <a:spcPts val="0"/>
              </a:spcAft>
              <a:buFont typeface="Arial" panose="020B0604020202020204" pitchFamily="34" charset="0"/>
              <a:buChar char="•"/>
            </a:pPr>
            <a:r>
              <a:rPr lang="en-US" sz="1200" b="1" dirty="0">
                <a:latin typeface="+mn-lt"/>
              </a:rPr>
              <a:t>All-or-Nothing Thinking: </a:t>
            </a:r>
            <a:r>
              <a:rPr lang="en-US" sz="1200" dirty="0">
                <a:latin typeface="+mn-lt"/>
              </a:rPr>
              <a:t>Exaggerated or irrational thoughts that cause individuals to perceive reality negatively. Ignoring the middle ground or gray area in life situations. For instance, if one’s performance falls short of perfect, the individual feels like a total failure. “I have to do everything perfectly, and anything else is a failure.”</a:t>
            </a:r>
          </a:p>
          <a:p>
            <a:pPr marL="637336" lvl="1" indent="-171450">
              <a:lnSpc>
                <a:spcPct val="100000"/>
              </a:lnSpc>
              <a:spcBef>
                <a:spcPts val="0"/>
              </a:spcBef>
              <a:spcAft>
                <a:spcPts val="0"/>
              </a:spcAft>
              <a:buFont typeface="Arial" panose="020B0604020202020204" pitchFamily="34" charset="0"/>
              <a:buChar char="•"/>
            </a:pPr>
            <a:r>
              <a:rPr lang="en-US" sz="1200" dirty="0">
                <a:latin typeface="+mn-lt"/>
              </a:rPr>
              <a:t>Hector gets a B+ on an exam. He is disappointed because it was not an A. He tends to view success on exams as, “I either do great, or my performance is a failure.” </a:t>
            </a:r>
          </a:p>
          <a:p>
            <a:pPr marL="465886" lvl="1" indent="0">
              <a:lnSpc>
                <a:spcPct val="100000"/>
              </a:lnSpc>
              <a:spcBef>
                <a:spcPts val="0"/>
              </a:spcBef>
              <a:spcAft>
                <a:spcPts val="0"/>
              </a:spcAft>
              <a:buFont typeface="Calibri" panose="020F0502020204030204" pitchFamily="34" charset="0"/>
              <a:buNone/>
            </a:pPr>
            <a:endParaRPr lang="en-US" sz="1200" dirty="0">
              <a:latin typeface="+mn-lt"/>
            </a:endParaRPr>
          </a:p>
          <a:p>
            <a:pPr marL="174708" indent="-174708" defTabSz="931774">
              <a:lnSpc>
                <a:spcPct val="100000"/>
              </a:lnSpc>
              <a:spcBef>
                <a:spcPts val="0"/>
              </a:spcBef>
              <a:spcAft>
                <a:spcPts val="0"/>
              </a:spcAft>
              <a:buFont typeface="Arial" panose="020B0604020202020204" pitchFamily="34" charset="0"/>
              <a:buChar char="•"/>
              <a:defRPr/>
            </a:pPr>
            <a:r>
              <a:rPr lang="en-US" sz="1200" b="1" dirty="0">
                <a:latin typeface="+mn-lt"/>
              </a:rPr>
              <a:t>Catastrophizing: </a:t>
            </a:r>
            <a:r>
              <a:rPr lang="en-US" sz="1200" dirty="0">
                <a:latin typeface="+mn-lt"/>
              </a:rPr>
              <a:t>A tendency to over-predict small problems will escalate into big ones, without sufficient evidence. “If something is going to happen, it’ll probably be the worst-case scenario.”</a:t>
            </a:r>
          </a:p>
          <a:p>
            <a:pPr marL="637337" lvl="1" indent="-171450" defTabSz="931774">
              <a:lnSpc>
                <a:spcPct val="100000"/>
              </a:lnSpc>
              <a:spcBef>
                <a:spcPts val="0"/>
              </a:spcBef>
              <a:spcAft>
                <a:spcPts val="0"/>
              </a:spcAft>
              <a:buFont typeface="Arial" panose="020B0604020202020204" pitchFamily="34" charset="0"/>
              <a:buChar char="•"/>
              <a:defRPr/>
            </a:pPr>
            <a:r>
              <a:rPr lang="en-US" sz="1200" dirty="0">
                <a:latin typeface="+mn-lt"/>
              </a:rPr>
              <a:t>Joe is in his first month of “A” School. He just received a 60 on an exam. He immediately starts to worry that he will end up with a low grade in the course and that he may not graduate.</a:t>
            </a:r>
          </a:p>
          <a:p>
            <a:pPr marL="465887" lvl="1" indent="0" defTabSz="931774">
              <a:lnSpc>
                <a:spcPct val="100000"/>
              </a:lnSpc>
              <a:spcBef>
                <a:spcPts val="0"/>
              </a:spcBef>
              <a:spcAft>
                <a:spcPts val="0"/>
              </a:spcAft>
              <a:buFont typeface="Calibri" panose="020F0502020204030204" pitchFamily="34" charset="0"/>
              <a:buNone/>
              <a:defRPr/>
            </a:pPr>
            <a:endParaRPr lang="en-US" sz="1200" dirty="0">
              <a:latin typeface="+mn-lt"/>
            </a:endParaRPr>
          </a:p>
          <a:p>
            <a:pPr marL="174708" indent="-174708" defTabSz="931774">
              <a:lnSpc>
                <a:spcPct val="100000"/>
              </a:lnSpc>
              <a:spcBef>
                <a:spcPts val="0"/>
              </a:spcBef>
              <a:spcAft>
                <a:spcPts val="0"/>
              </a:spcAft>
              <a:buFont typeface="Arial" panose="020B0604020202020204" pitchFamily="34" charset="0"/>
              <a:buChar char="•"/>
              <a:defRPr/>
            </a:pPr>
            <a:r>
              <a:rPr lang="en-US" sz="1200" b="1" dirty="0">
                <a:latin typeface="+mn-lt"/>
              </a:rPr>
              <a:t>Negative Filter: </a:t>
            </a:r>
            <a:r>
              <a:rPr lang="en-US" sz="1200" dirty="0">
                <a:latin typeface="+mn-lt"/>
              </a:rPr>
              <a:t>Emphasizing on negative thoughts or beliefs and screening out the positive. </a:t>
            </a:r>
          </a:p>
          <a:p>
            <a:pPr marL="637336" lvl="1" indent="-171450" defTabSz="931774">
              <a:lnSpc>
                <a:spcPct val="100000"/>
              </a:lnSpc>
              <a:spcBef>
                <a:spcPts val="0"/>
              </a:spcBef>
              <a:spcAft>
                <a:spcPts val="0"/>
              </a:spcAft>
              <a:buFont typeface="Arial" panose="020B0604020202020204" pitchFamily="34" charset="0"/>
              <a:buChar char="•"/>
              <a:defRPr/>
            </a:pPr>
            <a:r>
              <a:rPr lang="en-US" sz="1200" dirty="0">
                <a:latin typeface="+mn-lt"/>
              </a:rPr>
              <a:t>Tom is a junior leader. He is receiving feedback from his superior regarding his job performance. His superior told him that he does an excellent job overall and always makes sure his </a:t>
            </a:r>
            <a:r>
              <a:rPr lang="en-US" dirty="0" err="1">
                <a:solidFill>
                  <a:srgbClr val="FF0000"/>
                </a:solidFill>
              </a:rPr>
              <a:t>Coasties</a:t>
            </a:r>
            <a:r>
              <a:rPr lang="en-US" dirty="0"/>
              <a:t> </a:t>
            </a:r>
            <a:r>
              <a:rPr lang="en-US" sz="1200" dirty="0">
                <a:latin typeface="+mn-lt"/>
              </a:rPr>
              <a:t>execute their tasks, but he would like Tom to be more approachable to his juniors.  Despite the fact that Tom clearly performed well, he could only think about the one piece of criticism and felt poorly about himself</a:t>
            </a:r>
          </a:p>
          <a:p>
            <a:pPr marL="465886" lvl="1" indent="0" defTabSz="931774">
              <a:lnSpc>
                <a:spcPct val="100000"/>
              </a:lnSpc>
              <a:spcBef>
                <a:spcPts val="0"/>
              </a:spcBef>
              <a:spcAft>
                <a:spcPts val="0"/>
              </a:spcAft>
              <a:buFont typeface="Calibri" panose="020F0502020204030204" pitchFamily="34" charset="0"/>
              <a:buNone/>
              <a:defRPr/>
            </a:pPr>
            <a:endParaRPr lang="en-US" sz="1200" dirty="0">
              <a:latin typeface="+mn-lt"/>
            </a:endParaRPr>
          </a:p>
          <a:p>
            <a:pPr marL="174708" indent="-174708">
              <a:lnSpc>
                <a:spcPct val="100000"/>
              </a:lnSpc>
              <a:spcBef>
                <a:spcPts val="0"/>
              </a:spcBef>
              <a:spcAft>
                <a:spcPts val="0"/>
              </a:spcAft>
              <a:buFont typeface="Arial" panose="020B0604020202020204" pitchFamily="34" charset="0"/>
              <a:buChar char="•"/>
            </a:pPr>
            <a:r>
              <a:rPr lang="en-US" sz="1200" b="1" dirty="0">
                <a:latin typeface="+mn-lt"/>
              </a:rPr>
              <a:t>Jumping to Conclusions: </a:t>
            </a:r>
            <a:r>
              <a:rPr lang="en-US" sz="1200" dirty="0">
                <a:latin typeface="+mn-lt"/>
              </a:rPr>
              <a:t>Making quick erroneous interpretations without evidence.</a:t>
            </a:r>
          </a:p>
          <a:p>
            <a:pPr marL="174708" indent="-174708">
              <a:lnSpc>
                <a:spcPct val="100000"/>
              </a:lnSpc>
              <a:spcBef>
                <a:spcPts val="0"/>
              </a:spcBef>
              <a:spcAft>
                <a:spcPts val="0"/>
              </a:spcAft>
              <a:buFont typeface="Arial" panose="020B0604020202020204" pitchFamily="34" charset="0"/>
              <a:buChar char="•"/>
            </a:pPr>
            <a:r>
              <a:rPr lang="en-US" sz="1200" dirty="0">
                <a:latin typeface="+mn-lt"/>
              </a:rPr>
              <a:t> Bryan is deployed and has attempted to contact his girlfriend via email and phone. He does not get a response from her. He begins to get anxious and assumes that she is cheating on him and is ready to dump him. He begins to become anxious and decides to go out to a bar for a drink. </a:t>
            </a:r>
          </a:p>
          <a:p>
            <a:pPr marL="465886" lvl="1" indent="0">
              <a:lnSpc>
                <a:spcPct val="100000"/>
              </a:lnSpc>
              <a:spcBef>
                <a:spcPts val="0"/>
              </a:spcBef>
              <a:spcAft>
                <a:spcPts val="0"/>
              </a:spcAft>
              <a:buFont typeface="Calibri" panose="020F0502020204030204" pitchFamily="34" charset="0"/>
              <a:buNone/>
            </a:pPr>
            <a:endParaRPr lang="en-US" sz="1200" dirty="0">
              <a:latin typeface="+mn-lt"/>
            </a:endParaRPr>
          </a:p>
          <a:p>
            <a:pPr marL="174708" indent="-174708">
              <a:lnSpc>
                <a:spcPct val="100000"/>
              </a:lnSpc>
              <a:spcBef>
                <a:spcPts val="0"/>
              </a:spcBef>
              <a:spcAft>
                <a:spcPts val="0"/>
              </a:spcAft>
              <a:buFont typeface="Arial" panose="020B0604020202020204" pitchFamily="34" charset="0"/>
              <a:buChar char="•"/>
            </a:pPr>
            <a:r>
              <a:rPr lang="en-US" sz="1200" b="1" dirty="0">
                <a:latin typeface="+mn-lt"/>
              </a:rPr>
              <a:t>Labeling: </a:t>
            </a:r>
            <a:r>
              <a:rPr lang="en-US" sz="1200" dirty="0">
                <a:latin typeface="+mn-lt"/>
              </a:rPr>
              <a:t>Assigning a negative label to yourself after something bad happens</a:t>
            </a:r>
          </a:p>
          <a:p>
            <a:pPr marL="637336" lvl="1" indent="-171450">
              <a:lnSpc>
                <a:spcPct val="100000"/>
              </a:lnSpc>
              <a:spcBef>
                <a:spcPts val="0"/>
              </a:spcBef>
              <a:spcAft>
                <a:spcPts val="0"/>
              </a:spcAft>
              <a:buFont typeface="Arial" panose="020B0604020202020204" pitchFamily="34" charset="0"/>
              <a:buChar char="•"/>
            </a:pPr>
            <a:r>
              <a:rPr lang="en-US" sz="1200" dirty="0">
                <a:latin typeface="+mn-lt"/>
              </a:rPr>
              <a:t>“I’m a failure. If people knew the real me, they wouldn’t like me. I am flawed.”</a:t>
            </a:r>
          </a:p>
          <a:p>
            <a:pPr marL="637336" lvl="1" indent="-171450" defTabSz="931774">
              <a:lnSpc>
                <a:spcPct val="100000"/>
              </a:lnSpc>
              <a:spcBef>
                <a:spcPts val="0"/>
              </a:spcBef>
              <a:spcAft>
                <a:spcPts val="0"/>
              </a:spcAft>
              <a:buFont typeface="Arial" panose="020B0604020202020204" pitchFamily="34" charset="0"/>
              <a:buChar char="•"/>
              <a:defRPr/>
            </a:pPr>
            <a:r>
              <a:rPr lang="en-US" sz="1200" dirty="0">
                <a:latin typeface="+mn-lt"/>
              </a:rPr>
              <a:t>During class, Rachel’s instructor asks if anyone knows the answer to a question. Rachel raises her hand and gives an answer. Her instructor says, “That is incorrect, does anyone else know the answer?” Rachel tells herself that she is incapable</a:t>
            </a:r>
          </a:p>
          <a:p>
            <a:pPr marL="465886" lvl="1" indent="0" defTabSz="931774">
              <a:lnSpc>
                <a:spcPct val="100000"/>
              </a:lnSpc>
              <a:spcBef>
                <a:spcPts val="0"/>
              </a:spcBef>
              <a:spcAft>
                <a:spcPts val="0"/>
              </a:spcAft>
              <a:buFont typeface="Calibri" panose="020F0502020204030204" pitchFamily="34" charset="0"/>
              <a:buNone/>
              <a:defRPr/>
            </a:pPr>
            <a:endParaRPr lang="en-US" sz="1200" dirty="0">
              <a:latin typeface="+mn-lt"/>
            </a:endParaRPr>
          </a:p>
          <a:p>
            <a:pPr marL="174708" indent="-174708">
              <a:lnSpc>
                <a:spcPct val="100000"/>
              </a:lnSpc>
              <a:spcBef>
                <a:spcPts val="0"/>
              </a:spcBef>
              <a:spcAft>
                <a:spcPts val="0"/>
              </a:spcAft>
              <a:buFont typeface="Arial" panose="020B0604020202020204" pitchFamily="34" charset="0"/>
              <a:buChar char="•"/>
            </a:pPr>
            <a:r>
              <a:rPr lang="en-US" sz="1200" b="1" dirty="0">
                <a:latin typeface="+mn-lt"/>
              </a:rPr>
              <a:t>Blaming</a:t>
            </a:r>
            <a:r>
              <a:rPr lang="en-US" sz="1200" b="0" dirty="0">
                <a:latin typeface="+mn-lt"/>
              </a:rPr>
              <a:t>:</a:t>
            </a:r>
            <a:r>
              <a:rPr lang="en-US" sz="1200" b="0" baseline="0" dirty="0">
                <a:latin typeface="+mn-lt"/>
              </a:rPr>
              <a:t> </a:t>
            </a:r>
            <a:r>
              <a:rPr lang="en-US" sz="1200" dirty="0">
                <a:latin typeface="+mn-lt"/>
              </a:rPr>
              <a:t>Believing that other people are the cause of every problem</a:t>
            </a:r>
          </a:p>
          <a:p>
            <a:pPr marL="637336" lvl="1" indent="-171450">
              <a:lnSpc>
                <a:spcPct val="100000"/>
              </a:lnSpc>
              <a:spcBef>
                <a:spcPts val="0"/>
              </a:spcBef>
              <a:spcAft>
                <a:spcPts val="0"/>
              </a:spcAft>
              <a:buFont typeface="Arial" panose="020B0604020202020204" pitchFamily="34" charset="0"/>
              <a:buChar char="•"/>
            </a:pPr>
            <a:r>
              <a:rPr lang="en-US" sz="1200" dirty="0">
                <a:latin typeface="+mn-lt"/>
              </a:rPr>
              <a:t>Mike has been working on an assignment with several other members, but they are not able to get the work done by the deadline. Mike believes that his fellow teammates are completely to blame for this delay</a:t>
            </a:r>
          </a:p>
          <a:p>
            <a:pPr marL="465886" lvl="1" indent="0" defTabSz="931774">
              <a:lnSpc>
                <a:spcPct val="100000"/>
              </a:lnSpc>
              <a:spcBef>
                <a:spcPts val="0"/>
              </a:spcBef>
              <a:spcAft>
                <a:spcPts val="0"/>
              </a:spcAft>
              <a:buFont typeface="Calibri" panose="020F0502020204030204" pitchFamily="34" charset="0"/>
              <a:buNone/>
              <a:defRPr/>
            </a:pPr>
            <a:endParaRPr lang="en-US" sz="1200" b="1" dirty="0">
              <a:latin typeface="+mn-lt"/>
            </a:endParaRPr>
          </a:p>
          <a:p>
            <a:pPr marL="174708" indent="-174708">
              <a:lnSpc>
                <a:spcPct val="100000"/>
              </a:lnSpc>
              <a:spcBef>
                <a:spcPts val="0"/>
              </a:spcBef>
              <a:spcAft>
                <a:spcPts val="0"/>
              </a:spcAft>
              <a:buFont typeface="Arial" panose="020B0604020202020204" pitchFamily="34" charset="0"/>
              <a:buChar char="•"/>
            </a:pPr>
            <a:r>
              <a:rPr lang="en-US" sz="1200" b="1" dirty="0">
                <a:latin typeface="+mn-lt"/>
              </a:rPr>
              <a:t>“Should” or "must"</a:t>
            </a:r>
            <a:r>
              <a:rPr lang="en-US" sz="1200" b="1" baseline="0" dirty="0">
                <a:latin typeface="+mn-lt"/>
              </a:rPr>
              <a:t> </a:t>
            </a:r>
            <a:r>
              <a:rPr lang="en-US" sz="1200" b="1" dirty="0">
                <a:latin typeface="+mn-lt"/>
              </a:rPr>
              <a:t>Statements: </a:t>
            </a:r>
            <a:r>
              <a:rPr lang="en-US" sz="1200" dirty="0">
                <a:latin typeface="+mn-lt"/>
              </a:rPr>
              <a:t>An attempt to self-motivate by creating rigid rules and expectations regardless of circumstances. Tends to create self-pressure and guilt.</a:t>
            </a:r>
            <a:r>
              <a:rPr lang="en-US" sz="1200" b="1" dirty="0">
                <a:latin typeface="+mn-lt"/>
              </a:rPr>
              <a:t> </a:t>
            </a:r>
            <a:r>
              <a:rPr lang="en-US" sz="1200" dirty="0">
                <a:latin typeface="+mn-lt"/>
              </a:rPr>
              <a:t>Imposing “should” statements on yourself can make you feel guilty if you don’t live up to those statements.</a:t>
            </a:r>
          </a:p>
          <a:p>
            <a:pPr marL="637337" lvl="1" indent="-171450">
              <a:lnSpc>
                <a:spcPct val="100000"/>
              </a:lnSpc>
              <a:spcBef>
                <a:spcPts val="0"/>
              </a:spcBef>
              <a:spcAft>
                <a:spcPts val="0"/>
              </a:spcAft>
              <a:buFont typeface="Arial" panose="020B0604020202020204" pitchFamily="34" charset="0"/>
              <a:buChar char="•"/>
            </a:pPr>
            <a:r>
              <a:rPr lang="en-US" sz="1200" dirty="0">
                <a:latin typeface="+mn-lt"/>
              </a:rPr>
              <a:t>Jill believes that she must get an excellent score on her EER, or else she is a failure. She also believes that she should always complete tasks perfectly and beats herself up when she makes a small mistake.</a:t>
            </a:r>
          </a:p>
          <a:p>
            <a:pPr marL="0" indent="0">
              <a:lnSpc>
                <a:spcPct val="100000"/>
              </a:lnSpc>
              <a:spcBef>
                <a:spcPts val="0"/>
              </a:spcBef>
              <a:spcAft>
                <a:spcPts val="0"/>
              </a:spcAft>
              <a:buFont typeface="Arial" panose="020B0604020202020204" pitchFamily="34" charset="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ＭＳ Ｐゴシック" charset="0"/>
                <a:cs typeface="Arial" panose="020B0604020202020204" pitchFamily="34" charset="0"/>
              </a:rPr>
              <a:t>Learning to </a:t>
            </a:r>
            <a:r>
              <a:rPr lang="en-US" sz="1200" b="1" dirty="0">
                <a:latin typeface="+mn-lt"/>
                <a:ea typeface="ＭＳ Ｐゴシック" charset="0"/>
                <a:cs typeface="Arial" panose="020B0604020202020204" pitchFamily="34" charset="0"/>
              </a:rPr>
              <a:t>shift inaccurate thought patterns and</a:t>
            </a:r>
            <a:r>
              <a:rPr lang="en-US" sz="1200" b="1" baseline="0" dirty="0">
                <a:latin typeface="+mn-lt"/>
                <a:ea typeface="ＭＳ Ｐゴシック" charset="0"/>
                <a:cs typeface="Arial" panose="020B0604020202020204" pitchFamily="34" charset="0"/>
              </a:rPr>
              <a:t> associated feelings</a:t>
            </a:r>
            <a:r>
              <a:rPr lang="en-US" sz="1200" b="1" dirty="0">
                <a:latin typeface="+mn-lt"/>
                <a:ea typeface="ＭＳ Ｐゴシック" charset="0"/>
                <a:cs typeface="Arial" panose="020B0604020202020204" pitchFamily="34" charset="0"/>
              </a:rPr>
              <a:t> </a:t>
            </a:r>
            <a:r>
              <a:rPr lang="en-US" sz="1200" dirty="0">
                <a:latin typeface="+mn-lt"/>
                <a:ea typeface="ＭＳ Ｐゴシック" charset="0"/>
                <a:cs typeface="Arial" panose="020B0604020202020204" pitchFamily="34" charset="0"/>
              </a:rPr>
              <a:t>to be more realistic is the key to strengthening emotion regulation, and </a:t>
            </a:r>
            <a:r>
              <a:rPr lang="en-US" sz="1200" b="1" dirty="0">
                <a:latin typeface="+mn-lt"/>
                <a:ea typeface="ＭＳ Ｐゴシック" charset="0"/>
                <a:cs typeface="Arial" panose="020B0604020202020204" pitchFamily="34" charset="0"/>
              </a:rPr>
              <a:t>supports building resilience</a:t>
            </a:r>
            <a:endParaRPr lang="en-US" sz="1200" b="1"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endParaRPr lang="en-US" sz="1200" dirty="0">
              <a:latin typeface="+mn-lt"/>
            </a:endParaRPr>
          </a:p>
        </p:txBody>
      </p:sp>
    </p:spTree>
    <p:extLst>
      <p:ext uri="{BB962C8B-B14F-4D97-AF65-F5344CB8AC3E}">
        <p14:creationId xmlns:p14="http://schemas.microsoft.com/office/powerpoint/2010/main" val="372768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1" u="sng" dirty="0"/>
              <a:t>Tools to Change Your Thoughts</a:t>
            </a:r>
          </a:p>
          <a:p>
            <a:endParaRPr lang="en-US" sz="1200" b="1" u="sng"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of our problems are caused by faulty ways of thinking about ourselves and the world around us. These beliefs and thought patterns are irrational, false, or inaccurate, and they have the potential to cause serious damage to our sense of self, our confidence, and our ability to succeed.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We need tools in order to change these unhelpful thoughts.  These tools aim to help people reduce stress through cultivating more positive and functional thought habits. This may seem hard at first – changing your thoughts- but like any other skill, it’s hard when you first begin, but with practice, you will find it easier and desire to challenge your own thoughts and beliefs.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Tools to change your unhelpful thoughts: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Defuse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Dispute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Reframe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Action</a:t>
            </a:r>
            <a:r>
              <a:rPr lang="en-US" sz="1200" kern="1200" baseline="0" dirty="0">
                <a:solidFill>
                  <a:schemeClr val="tx1"/>
                </a:solidFill>
                <a:effectLst/>
                <a:latin typeface="+mn-lt"/>
                <a:ea typeface="+mn-ea"/>
                <a:cs typeface="+mn-cs"/>
              </a:rPr>
              <a:t> Counteraction</a:t>
            </a:r>
            <a:r>
              <a:rPr lang="en-US" sz="1200" kern="1200" dirty="0">
                <a:solidFill>
                  <a:schemeClr val="tx1"/>
                </a:solidFill>
                <a:effectLst/>
                <a:latin typeface="+mn-lt"/>
                <a:ea typeface="+mn-ea"/>
                <a:cs typeface="+mn-cs"/>
              </a:rPr>
              <a:t> (ACA)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Acceptance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Different techniques may be more effective in different situations and with different people. While there are similar situations and people, remember, we are unique.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Choose the technique that fits you and the situation….</a:t>
            </a:r>
          </a:p>
          <a:p>
            <a:endParaRPr lang="en-US" sz="1200" b="1" u="sng" dirty="0"/>
          </a:p>
        </p:txBody>
      </p:sp>
    </p:spTree>
    <p:extLst>
      <p:ext uri="{BB962C8B-B14F-4D97-AF65-F5344CB8AC3E}">
        <p14:creationId xmlns:p14="http://schemas.microsoft.com/office/powerpoint/2010/main" val="123511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0C6D30-7F61-42EB-9339-B459C3CEA640}"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280278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C6D30-7F61-42EB-9339-B459C3CEA640}"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252687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C6D30-7F61-42EB-9339-B459C3CEA640}"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4912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6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024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99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653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95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40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189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C6D30-7F61-42EB-9339-B459C3CEA640}"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1719467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395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31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US" noProof="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r>
              <a:rPr lang="en-US" dirty="0">
                <a:solidFill>
                  <a:prstClr val="black">
                    <a:tint val="75000"/>
                  </a:prstClr>
                </a:solidFill>
              </a:rPr>
              <a:t>www.nccosc.CG.mil</a:t>
            </a: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defRPr/>
            </a:pPr>
            <a:fld id="{F01652DB-EFAC-4745-AB8E-8148BC971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079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C03DE-66D3-4A40-B6E8-F32F029B5E4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C03DE-66D3-4A40-B6E8-F32F029B5E44}"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C03DE-66D3-4A40-B6E8-F32F029B5E44}"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0C6D30-7F61-42EB-9339-B459C3CEA640}"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3591428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0C6D30-7F61-42EB-9339-B459C3CEA640}"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41334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0C6D30-7F61-42EB-9339-B459C3CEA640}"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427787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0C6D30-7F61-42EB-9339-B459C3CEA640}"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28359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C6D30-7F61-42EB-9339-B459C3CEA640}"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336656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C6D30-7F61-42EB-9339-B459C3CEA640}"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96445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C6D30-7F61-42EB-9339-B459C3CEA640}"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C35C-1EAE-4571-AF3F-BFB494BE6C88}" type="slidenum">
              <a:rPr lang="en-US" smtClean="0"/>
              <a:t>‹#›</a:t>
            </a:fld>
            <a:endParaRPr lang="en-US"/>
          </a:p>
        </p:txBody>
      </p:sp>
    </p:spTree>
    <p:extLst>
      <p:ext uri="{BB962C8B-B14F-4D97-AF65-F5344CB8AC3E}">
        <p14:creationId xmlns:p14="http://schemas.microsoft.com/office/powerpoint/2010/main" val="186422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C6D30-7F61-42EB-9339-B459C3CEA640}"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5C35C-1EAE-4571-AF3F-BFB494BE6C88}" type="slidenum">
              <a:rPr lang="en-US" smtClean="0"/>
              <a:t>‹#›</a:t>
            </a:fld>
            <a:endParaRPr lang="en-US"/>
          </a:p>
        </p:txBody>
      </p:sp>
    </p:spTree>
    <p:extLst>
      <p:ext uri="{BB962C8B-B14F-4D97-AF65-F5344CB8AC3E}">
        <p14:creationId xmlns:p14="http://schemas.microsoft.com/office/powerpoint/2010/main" val="6659860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8F369-3F9A-474F-BA9E-496CD5A538AF}"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D50D9-B096-4705-A766-1D36A737C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90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video" Target="https://www.youtube.com/embed/_XLY_XXBQWE?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video" Target="https://www.youtube.com/embed/ELpfYCZa87g?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674222"/>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Flexible Thinking</a:t>
            </a:r>
            <a:br>
              <a:rPr lang="en-US" sz="5400" b="1" dirty="0">
                <a:latin typeface="Times New Roman" panose="02020603050405020304" pitchFamily="18" charset="0"/>
                <a:cs typeface="Times New Roman" panose="02020603050405020304" pitchFamily="18" charset="0"/>
              </a:rPr>
            </a:br>
            <a:r>
              <a:rPr lang="en-US" sz="1000" b="1">
                <a:latin typeface="Times New Roman"/>
                <a:cs typeface="Times New Roman"/>
              </a:rPr>
              <a:t>1-24-22 Tm</a:t>
            </a:r>
            <a:endParaRPr lang="en-US" sz="5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1" y="0"/>
            <a:ext cx="9143999" cy="3525473"/>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grpSp>
        <p:nvGrpSpPr>
          <p:cNvPr id="14" name="Group 13"/>
          <p:cNvGrpSpPr/>
          <p:nvPr/>
        </p:nvGrpSpPr>
        <p:grpSpPr>
          <a:xfrm>
            <a:off x="0" y="0"/>
            <a:ext cx="9144000" cy="4042611"/>
            <a:chOff x="0" y="0"/>
            <a:chExt cx="9144000" cy="4042611"/>
          </a:xfrm>
        </p:grpSpPr>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16" name="Rectangle 15"/>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6725" y="1362441"/>
              <a:ext cx="818147" cy="800590"/>
              <a:chOff x="-914400" y="1752600"/>
              <a:chExt cx="816935" cy="816935"/>
            </a:xfrm>
          </p:grpSpPr>
          <p:sp>
            <p:nvSpPr>
              <p:cNvPr id="18" name="Oval 17"/>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403848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Defuse</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dirty="0">
                <a:latin typeface="Arial" panose="020B0604020202020204" pitchFamily="34" charset="0"/>
                <a:cs typeface="Arial" panose="020B0604020202020204" pitchFamily="34" charset="0"/>
              </a:rPr>
              <a:t>Recognizing that a thought is just that, a thought</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You have the power to choose whether or not to believe that thought</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Thought distancing strategies can help defuse intense and uncomfortable thoughts  </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Thought distancing strategies:</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Treat "the mind" as a separate object or person</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Get off your "buts": Replace all use of "but" with the word "and"</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Just noticing: Comment on what you notice your mind doing</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Take your thoughts less seriously through the use of humor</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Thank your mind for doing it’s job of pumping out thoughts, and simply move 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7202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Dispute (Combat)</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400050">
              <a:spcBef>
                <a:spcPts val="0"/>
              </a:spcBef>
            </a:pPr>
            <a:r>
              <a:rPr lang="en-US" sz="1800" dirty="0">
                <a:latin typeface="Arial" panose="020B0604020202020204" pitchFamily="34" charset="0"/>
                <a:cs typeface="Arial" panose="020B0604020202020204" pitchFamily="34" charset="0"/>
              </a:rPr>
              <a:t>Recognize, challenge, and confront irrational beliefs or statements that are connected to distressing feelings (gather evidence to confront or dispute irrational beliefs)</a:t>
            </a:r>
          </a:p>
          <a:p>
            <a:pPr marL="57150" indent="0">
              <a:spcBef>
                <a:spcPts val="0"/>
              </a:spcBef>
              <a:buNone/>
            </a:pPr>
            <a:endParaRPr lang="en-US" sz="1800" dirty="0">
              <a:latin typeface="Arial" panose="020B0604020202020204" pitchFamily="34" charset="0"/>
              <a:cs typeface="Arial" panose="020B0604020202020204" pitchFamily="34" charset="0"/>
            </a:endParaRPr>
          </a:p>
          <a:p>
            <a:pPr marL="400050">
              <a:spcBef>
                <a:spcPts val="0"/>
              </a:spcBef>
            </a:pPr>
            <a:r>
              <a:rPr lang="en-US" sz="1800" dirty="0">
                <a:latin typeface="Arial" panose="020B0604020202020204" pitchFamily="34" charset="0"/>
                <a:cs typeface="Arial" panose="020B0604020202020204" pitchFamily="34" charset="0"/>
              </a:rPr>
              <a:t>Look for alternative evidence: act like a lawyer arguing a case "against" the thought</a:t>
            </a:r>
          </a:p>
          <a:p>
            <a:pPr marL="57150" indent="0">
              <a:spcBef>
                <a:spcPts val="0"/>
              </a:spcBef>
              <a:buNone/>
            </a:pPr>
            <a:endParaRPr lang="en-US" sz="1800" dirty="0">
              <a:latin typeface="Arial" panose="020B0604020202020204" pitchFamily="34" charset="0"/>
              <a:cs typeface="Arial" panose="020B0604020202020204" pitchFamily="34" charset="0"/>
            </a:endParaRPr>
          </a:p>
          <a:p>
            <a:pPr marL="400050">
              <a:spcBef>
                <a:spcPts val="0"/>
              </a:spcBef>
            </a:pPr>
            <a:r>
              <a:rPr lang="en-US" sz="1800" dirty="0">
                <a:latin typeface="Arial" panose="020B0604020202020204" pitchFamily="34" charset="0"/>
                <a:cs typeface="Arial" panose="020B0604020202020204" pitchFamily="34" charset="0"/>
              </a:rPr>
              <a:t>Remind yourself that thoughts are not facts: they are suggestions and you choose whether or not to listen to their advice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6260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Video: How to Defeat Negative Thinking</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How to Defeat Negative Thinking: An Animation">
            <a:hlinkClick r:id="" action="ppaction://media"/>
            <a:extLst>
              <a:ext uri="{FF2B5EF4-FFF2-40B4-BE49-F238E27FC236}">
                <a16:creationId xmlns:a16="http://schemas.microsoft.com/office/drawing/2014/main" id="{02D13884-888E-4BB6-F9B6-1ABBE5ABCD0F}"/>
              </a:ext>
            </a:extLst>
          </p:cNvPr>
          <p:cNvPicPr>
            <a:picLocks noRot="1" noChangeAspect="1"/>
          </p:cNvPicPr>
          <p:nvPr>
            <a:videoFile r:link="rId1"/>
          </p:nvPr>
        </p:nvPicPr>
        <p:blipFill>
          <a:blip r:embed="rId8"/>
          <a:stretch>
            <a:fillRect/>
          </a:stretch>
        </p:blipFill>
        <p:spPr>
          <a:xfrm>
            <a:off x="822959" y="2415489"/>
            <a:ext cx="7498080" cy="4236414"/>
          </a:xfrm>
          <a:prstGeom prst="rect">
            <a:avLst/>
          </a:prstGeom>
        </p:spPr>
      </p:pic>
    </p:spTree>
    <p:extLst>
      <p:ext uri="{BB962C8B-B14F-4D97-AF65-F5344CB8AC3E}">
        <p14:creationId xmlns:p14="http://schemas.microsoft.com/office/powerpoint/2010/main" val="15952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Reframe</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dirty="0">
                <a:latin typeface="Arial" panose="020B0604020202020204" pitchFamily="34" charset="0"/>
                <a:ea typeface="ＭＳ Ｐゴシック" charset="0"/>
                <a:cs typeface="Arial" panose="020B0604020202020204" pitchFamily="34" charset="0"/>
              </a:rPr>
              <a:t>Putting situations or experiences into perspective, frequently leads to thinking about them more positively</a:t>
            </a:r>
          </a:p>
          <a:p>
            <a:pPr marL="0" indent="0">
              <a:spcBef>
                <a:spcPts val="0"/>
              </a:spcBef>
              <a:buNone/>
            </a:pPr>
            <a:endParaRPr lang="en-US" sz="1800" dirty="0">
              <a:latin typeface="Arial" panose="020B0604020202020204" pitchFamily="34" charset="0"/>
              <a:ea typeface="ＭＳ Ｐゴシック" charset="0"/>
              <a:cs typeface="Arial" panose="020B0604020202020204" pitchFamily="34" charset="0"/>
            </a:endParaRPr>
          </a:p>
          <a:p>
            <a:pPr>
              <a:spcBef>
                <a:spcPts val="0"/>
              </a:spcBef>
            </a:pPr>
            <a:r>
              <a:rPr lang="en-US" sz="1800" dirty="0">
                <a:latin typeface="Arial" panose="020B0604020202020204" pitchFamily="34" charset="0"/>
                <a:ea typeface="ＭＳ Ｐゴシック" charset="0"/>
                <a:cs typeface="Arial" panose="020B0604020202020204" pitchFamily="34" charset="0"/>
              </a:rPr>
              <a:t>See adversity as an opportunity for growth</a:t>
            </a:r>
          </a:p>
          <a:p>
            <a:pPr>
              <a:spcBef>
                <a:spcPts val="0"/>
              </a:spcBef>
            </a:pPr>
            <a:endParaRPr lang="en-US" sz="1800" dirty="0">
              <a:latin typeface="Arial" panose="020B0604020202020204" pitchFamily="34" charset="0"/>
              <a:ea typeface="ＭＳ Ｐゴシック" charset="0"/>
              <a:cs typeface="Arial" panose="020B0604020202020204" pitchFamily="34" charset="0"/>
            </a:endParaRPr>
          </a:p>
          <a:p>
            <a:pPr>
              <a:spcBef>
                <a:spcPts val="0"/>
              </a:spcBef>
            </a:pPr>
            <a:r>
              <a:rPr lang="en-US" sz="1800" dirty="0">
                <a:latin typeface="Arial" panose="020B0604020202020204" pitchFamily="34" charset="0"/>
                <a:ea typeface="ＭＳ Ｐゴシック" charset="0"/>
                <a:cs typeface="Arial" panose="020B0604020202020204" pitchFamily="34" charset="0"/>
              </a:rPr>
              <a:t>Positive Reframing:</a:t>
            </a:r>
          </a:p>
          <a:p>
            <a:pPr marL="740664" lvl="2" indent="-283464">
              <a:spcBef>
                <a:spcPts val="0"/>
              </a:spcBef>
            </a:pPr>
            <a:r>
              <a:rPr lang="en-US" sz="1600" dirty="0">
                <a:latin typeface="Arial" panose="020B0604020202020204" pitchFamily="34" charset="0"/>
                <a:cs typeface="Arial" panose="020B0604020202020204" pitchFamily="34" charset="0"/>
              </a:rPr>
              <a:t>Is there another way to look at this situation?</a:t>
            </a:r>
          </a:p>
          <a:p>
            <a:pPr marL="740664" lvl="2" indent="-283464">
              <a:spcBef>
                <a:spcPts val="0"/>
              </a:spcBef>
            </a:pPr>
            <a:r>
              <a:rPr lang="en-US" sz="1600" dirty="0">
                <a:latin typeface="Arial" panose="020B0604020202020204" pitchFamily="34" charset="0"/>
                <a:cs typeface="Arial" panose="020B0604020202020204" pitchFamily="34" charset="0"/>
              </a:rPr>
              <a:t>Is there any good that can come from this?</a:t>
            </a:r>
          </a:p>
          <a:p>
            <a:pPr marL="740664" lvl="2" indent="-283464">
              <a:spcBef>
                <a:spcPts val="0"/>
              </a:spcBef>
            </a:pPr>
            <a:r>
              <a:rPr lang="en-US" sz="1600" dirty="0">
                <a:latin typeface="Arial" panose="020B0604020202020204" pitchFamily="34" charset="0"/>
                <a:cs typeface="Arial" panose="020B0604020202020204" pitchFamily="34" charset="0"/>
              </a:rPr>
              <a:t>What can I learn from this experience?</a:t>
            </a:r>
          </a:p>
          <a:p>
            <a:pPr>
              <a:spcBef>
                <a:spcPts val="0"/>
              </a:spcBef>
            </a:pPr>
            <a:endParaRPr lang="en-US" sz="1800" dirty="0">
              <a:latin typeface="Arial" panose="020B0604020202020204" pitchFamily="34" charset="0"/>
              <a:ea typeface="ＭＳ Ｐゴシック" charset="0"/>
              <a:cs typeface="Arial" panose="020B0604020202020204" pitchFamily="34" charset="0"/>
            </a:endParaRPr>
          </a:p>
          <a:p>
            <a:pPr>
              <a:spcBef>
                <a:spcPts val="0"/>
              </a:spcBef>
            </a:pPr>
            <a:r>
              <a:rPr lang="en-US" sz="1800" dirty="0">
                <a:latin typeface="Arial" panose="020B0604020202020204" pitchFamily="34" charset="0"/>
                <a:ea typeface="ＭＳ Ｐゴシック" charset="0"/>
                <a:cs typeface="Arial" panose="020B0604020202020204" pitchFamily="34" charset="0"/>
              </a:rPr>
              <a:t>Positive self-talk </a:t>
            </a:r>
            <a:r>
              <a:rPr lang="en-US" sz="1800" dirty="0">
                <a:latin typeface="Arial" panose="020B0604020202020204" pitchFamily="34" charset="0"/>
                <a:cs typeface="Arial" panose="020B0604020202020204" pitchFamily="34" charset="0"/>
              </a:rPr>
              <a:t>replaces irrational thoughts with productive thoughts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12799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3087546"/>
          </a:xfrm>
        </p:spPr>
        <p:txBody>
          <a:bodyP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Replacing Unhelpful Thoughts</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6809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Action Counteraction (ACA)</a:t>
            </a:r>
          </a:p>
        </p:txBody>
      </p:sp>
      <p:sp>
        <p:nvSpPr>
          <p:cNvPr id="7171" name="Rectangle 3"/>
          <p:cNvSpPr>
            <a:spLocks noGrp="1" noChangeArrowheads="1"/>
          </p:cNvSpPr>
          <p:nvPr>
            <p:ph type="body" sz="half" idx="4294967295"/>
          </p:nvPr>
        </p:nvSpPr>
        <p:spPr>
          <a:xfrm>
            <a:off x="533400" y="2247900"/>
            <a:ext cx="8220157" cy="3647440"/>
          </a:xfrm>
        </p:spPr>
        <p:txBody>
          <a:bodyPr>
            <a:noAutofit/>
          </a:bodyPr>
          <a:lstStyle/>
          <a:p>
            <a:pPr>
              <a:spcBef>
                <a:spcPts val="0"/>
              </a:spcBef>
            </a:pPr>
            <a:r>
              <a:rPr lang="en-US" sz="1800" dirty="0">
                <a:latin typeface="Arial" panose="020B0604020202020204" pitchFamily="34" charset="0"/>
                <a:cs typeface="Arial" panose="020B0604020202020204" pitchFamily="34" charset="0"/>
              </a:rPr>
              <a:t>Countering your automatic, irrational or unhelpful behaviors (automatic response) with a purposeful opposite behavior</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If your emotions are doing more harm than good, try </a:t>
            </a:r>
            <a:r>
              <a:rPr lang="en-US" sz="1800" b="1" dirty="0">
                <a:latin typeface="Arial" panose="020B0604020202020204" pitchFamily="34" charset="0"/>
                <a:cs typeface="Arial" panose="020B0604020202020204" pitchFamily="34" charset="0"/>
              </a:rPr>
              <a:t>acting</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opposite </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Over time the intent is to change the way you think and feel about a situation</a:t>
            </a:r>
          </a:p>
          <a:p>
            <a:pPr lvl="1">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Identify if the situation justifies your emotion</a:t>
            </a:r>
          </a:p>
          <a:p>
            <a:pPr marL="457200" lvl="1"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We can’t always control feeling a certain emotion, but we can change our behavior to stop feeding that emotion</a:t>
            </a:r>
          </a:p>
          <a:p>
            <a:pPr lvl="1">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harder we try to control our emotions the stronger they get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2" name="Rectangle 1"/>
          <p:cNvSpPr/>
          <p:nvPr/>
        </p:nvSpPr>
        <p:spPr>
          <a:xfrm>
            <a:off x="811822" y="5895340"/>
            <a:ext cx="7941735"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Reference: Opposite Action, Dialectical Behavior Therapy, Marsha </a:t>
            </a:r>
            <a:r>
              <a:rPr lang="en-US" sz="1400" dirty="0" err="1">
                <a:latin typeface="Arial" panose="020B0604020202020204" pitchFamily="34" charset="0"/>
                <a:cs typeface="Arial" panose="020B0604020202020204" pitchFamily="34" charset="0"/>
              </a:rPr>
              <a:t>Linehan</a:t>
            </a:r>
            <a:endParaRPr lang="en-US" sz="1400" dirty="0">
              <a:latin typeface="Arial" panose="020B0604020202020204" pitchFamily="34" charset="0"/>
              <a:cs typeface="Arial" panose="020B0604020202020204" pitchFamily="34" charset="0"/>
            </a:endParaRPr>
          </a:p>
        </p:txBody>
      </p:sp>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248598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8874"/>
            <a:ext cx="7467600" cy="662560"/>
          </a:xfrm>
        </p:spPr>
        <p:txBody>
          <a:bodyPr>
            <a:normAutofit fontScale="90000"/>
          </a:bodyPr>
          <a:lstStyle/>
          <a:p>
            <a:pPr algn="l"/>
            <a:br>
              <a:rPr lang="en-US" sz="4000" b="1" dirty="0">
                <a:solidFill>
                  <a:prstClr val="black"/>
                </a:solidFill>
                <a:latin typeface="Times New Roman" panose="02020603050405020304" pitchFamily="18" charset="0"/>
                <a:cs typeface="Times New Roman" panose="02020603050405020304" pitchFamily="18" charset="0"/>
              </a:rPr>
            </a:br>
            <a:r>
              <a:rPr lang="en-US" sz="4000" b="1" dirty="0">
                <a:solidFill>
                  <a:prstClr val="black"/>
                </a:solidFill>
                <a:latin typeface="Times New Roman" panose="02020603050405020304" pitchFamily="18" charset="0"/>
                <a:cs typeface="Times New Roman" panose="02020603050405020304" pitchFamily="18" charset="0"/>
              </a:rPr>
              <a:t>Examples of ACA</a:t>
            </a:r>
            <a:br>
              <a:rPr lang="en-US" sz="40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F57C2C45-0836-4832-B438-FE045BADEEE1}"/>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8" name="Group 7"/>
          <p:cNvGrpSpPr/>
          <p:nvPr/>
        </p:nvGrpSpPr>
        <p:grpSpPr>
          <a:xfrm>
            <a:off x="2044554" y="2110485"/>
            <a:ext cx="5029200" cy="822960"/>
            <a:chOff x="1533272" y="2091216"/>
            <a:chExt cx="5284121" cy="1342116"/>
          </a:xfrm>
        </p:grpSpPr>
        <p:sp>
          <p:nvSpPr>
            <p:cNvPr id="9" name="Arc 8"/>
            <p:cNvSpPr/>
            <p:nvPr/>
          </p:nvSpPr>
          <p:spPr>
            <a:xfrm>
              <a:off x="1533272" y="2091216"/>
              <a:ext cx="5062831" cy="1342116"/>
            </a:xfrm>
            <a:prstGeom prst="arc">
              <a:avLst>
                <a:gd name="adj1" fmla="val 10805729"/>
                <a:gd name="adj2" fmla="val 38732"/>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lowchart: Merge 9"/>
            <p:cNvSpPr/>
            <p:nvPr/>
          </p:nvSpPr>
          <p:spPr>
            <a:xfrm>
              <a:off x="6374813" y="2738578"/>
              <a:ext cx="442580" cy="450760"/>
            </a:xfrm>
            <a:prstGeom prst="flowChartMerg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1888105437"/>
              </p:ext>
            </p:extLst>
          </p:nvPr>
        </p:nvGraphicFramePr>
        <p:xfrm>
          <a:off x="1291591" y="2779355"/>
          <a:ext cx="6510018" cy="3569584"/>
        </p:xfrm>
        <a:graphic>
          <a:graphicData uri="http://schemas.openxmlformats.org/drawingml/2006/table">
            <a:tbl>
              <a:tblPr firstRow="1" bandRow="1">
                <a:tableStyleId>{5C22544A-7EE6-4342-B048-85BDC9FD1C3A}</a:tableStyleId>
              </a:tblPr>
              <a:tblGrid>
                <a:gridCol w="2170006">
                  <a:extLst>
                    <a:ext uri="{9D8B030D-6E8A-4147-A177-3AD203B41FA5}">
                      <a16:colId xmlns:a16="http://schemas.microsoft.com/office/drawing/2014/main" val="20000"/>
                    </a:ext>
                  </a:extLst>
                </a:gridCol>
                <a:gridCol w="2170006">
                  <a:extLst>
                    <a:ext uri="{9D8B030D-6E8A-4147-A177-3AD203B41FA5}">
                      <a16:colId xmlns:a16="http://schemas.microsoft.com/office/drawing/2014/main" val="20001"/>
                    </a:ext>
                  </a:extLst>
                </a:gridCol>
                <a:gridCol w="2170006">
                  <a:extLst>
                    <a:ext uri="{9D8B030D-6E8A-4147-A177-3AD203B41FA5}">
                      <a16:colId xmlns:a16="http://schemas.microsoft.com/office/drawing/2014/main" val="20002"/>
                    </a:ext>
                  </a:extLst>
                </a:gridCol>
              </a:tblGrid>
              <a:tr h="637221">
                <a:tc>
                  <a:txBody>
                    <a:bodyPr/>
                    <a:lstStyle/>
                    <a:p>
                      <a:pPr algn="ctr"/>
                      <a:r>
                        <a:rPr lang="en-US" dirty="0">
                          <a:latin typeface="Arial" panose="020B0604020202020204" pitchFamily="34" charset="0"/>
                          <a:cs typeface="Arial" panose="020B0604020202020204" pitchFamily="34" charset="0"/>
                        </a:rPr>
                        <a:t>Emotion</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Automatic Response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Opposite Behavior</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37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Fear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Run away/avoid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Go towards or don’t avoid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7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Anger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Attack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Slightly avoid or be a little nice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9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Sadness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Withdraw/isolate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Get active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7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Shame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Hide/avoid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Tell the secret to trusted people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7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Infatuation </a:t>
                      </a:r>
                      <a:endParaRPr lang="en-US" sz="18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Seek out person/thing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en-US" sz="1800" dirty="0">
                          <a:latin typeface="Arial" panose="020B0604020202020204" pitchFamily="34" charset="0"/>
                          <a:cs typeface="Arial" panose="020B0604020202020204" pitchFamily="34" charset="0"/>
                        </a:rPr>
                        <a:t>Avoid and distract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325963" y="6466970"/>
            <a:ext cx="8339666"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Reference: Opposite Action, Dialectical Behavior Therapy, Marsha </a:t>
            </a:r>
            <a:r>
              <a:rPr lang="en-US" sz="1400" dirty="0" err="1">
                <a:latin typeface="Arial" panose="020B0604020202020204" pitchFamily="34" charset="0"/>
                <a:cs typeface="Arial" panose="020B0604020202020204" pitchFamily="34" charset="0"/>
              </a:rPr>
              <a:t>Linehan</a:t>
            </a:r>
            <a:endParaRPr lang="en-US" sz="1400" dirty="0">
              <a:latin typeface="Arial" panose="020B0604020202020204" pitchFamily="34" charset="0"/>
              <a:cs typeface="Arial" panose="020B0604020202020204" pitchFamily="34" charset="0"/>
            </a:endParaRPr>
          </a:p>
        </p:txBody>
      </p:sp>
      <p:grpSp>
        <p:nvGrpSpPr>
          <p:cNvPr id="11" name="Group 10"/>
          <p:cNvGrpSpPr/>
          <p:nvPr/>
        </p:nvGrpSpPr>
        <p:grpSpPr>
          <a:xfrm>
            <a:off x="0" y="-23052"/>
            <a:ext cx="9144000" cy="1191237"/>
            <a:chOff x="-9633285" y="1601170"/>
            <a:chExt cx="9144000" cy="1191237"/>
          </a:xfrm>
        </p:grpSpPr>
        <p:sp>
          <p:nvSpPr>
            <p:cNvPr id="12"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13" name="Group 12"/>
            <p:cNvGrpSpPr/>
            <p:nvPr/>
          </p:nvGrpSpPr>
          <p:grpSpPr>
            <a:xfrm>
              <a:off x="-7813493" y="1786199"/>
              <a:ext cx="896528" cy="915114"/>
              <a:chOff x="-914400" y="1752600"/>
              <a:chExt cx="816935" cy="816935"/>
            </a:xfrm>
          </p:grpSpPr>
          <p:sp>
            <p:nvSpPr>
              <p:cNvPr id="18" name="Oval 17"/>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4" name="Group 13"/>
            <p:cNvGrpSpPr/>
            <p:nvPr/>
          </p:nvGrpSpPr>
          <p:grpSpPr>
            <a:xfrm>
              <a:off x="-8699263" y="1786199"/>
              <a:ext cx="883997" cy="877900"/>
              <a:chOff x="9134475" y="914400"/>
              <a:chExt cx="883997" cy="877900"/>
            </a:xfrm>
          </p:grpSpPr>
          <p:sp>
            <p:nvSpPr>
              <p:cNvPr id="16" name="Oval 15"/>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211432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3087546"/>
          </a:xfrm>
        </p:spPr>
        <p:txBody>
          <a:bodyP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Action Counteraction (ACA)</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4868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Acceptance</a:t>
            </a:r>
          </a:p>
        </p:txBody>
      </p:sp>
      <p:sp>
        <p:nvSpPr>
          <p:cNvPr id="7171" name="Rectangle 3"/>
          <p:cNvSpPr>
            <a:spLocks noGrp="1" noChangeArrowheads="1"/>
          </p:cNvSpPr>
          <p:nvPr>
            <p:ph type="body" sz="half" idx="4294967295"/>
          </p:nvPr>
        </p:nvSpPr>
        <p:spPr>
          <a:xfrm>
            <a:off x="552368" y="2247900"/>
            <a:ext cx="8220157" cy="3647440"/>
          </a:xfrm>
        </p:spPr>
        <p:txBody>
          <a:bodyPr vert="horz" lIns="91440" tIns="45720" rIns="91440" bIns="45720" rtlCol="0" anchor="t">
            <a:noAutofit/>
          </a:bodyPr>
          <a:lstStyle/>
          <a:p>
            <a:pPr>
              <a:spcBef>
                <a:spcPts val="0"/>
              </a:spcBef>
            </a:pPr>
            <a:r>
              <a:rPr lang="en-US" sz="1800" dirty="0">
                <a:latin typeface="Arial" panose="020B0604020202020204" pitchFamily="34" charset="0"/>
                <a:cs typeface="Arial" panose="020B0604020202020204" pitchFamily="34" charset="0"/>
              </a:rPr>
              <a:t>Acceptance of what is beyond our control or cannot be changed</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When reality "is what it is" and cannot be changed</a:t>
            </a:r>
          </a:p>
          <a:p>
            <a:pPr indent="-285750">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a:cs typeface="Arial"/>
              </a:rPr>
              <a:t>Stop fighting reality because it is not what you want it to be</a:t>
            </a:r>
          </a:p>
          <a:p>
            <a:pPr>
              <a:spcBef>
                <a:spcPts val="0"/>
              </a:spcBef>
            </a:pPr>
            <a:endParaRPr lang="en-US" sz="1600" dirty="0">
              <a:latin typeface="Arial"/>
              <a:cs typeface="Arial"/>
            </a:endParaRPr>
          </a:p>
          <a:p>
            <a:pPr>
              <a:spcBef>
                <a:spcPts val="0"/>
              </a:spcBef>
              <a:buFont typeface="Arial" panose="020B0604020202020204" pitchFamily="34" charset="0"/>
              <a:buChar char="•"/>
            </a:pPr>
            <a:r>
              <a:rPr lang="en-US" sz="1600" dirty="0">
                <a:latin typeface="Arial"/>
                <a:cs typeface="Arial"/>
              </a:rPr>
              <a:t>Letting go of bitterness and working with what you have</a:t>
            </a:r>
            <a:endParaRPr lang="en-US" sz="1800" dirty="0">
              <a:latin typeface="Arial"/>
              <a:cs typeface="Arial"/>
            </a:endParaRPr>
          </a:p>
          <a:p>
            <a:pPr lvl="1">
              <a:spcBef>
                <a:spcPts val="0"/>
              </a:spcBef>
              <a:buFont typeface="Arial" panose="020B0604020202020204" pitchFamily="34" charset="0"/>
              <a:buChar char="•"/>
            </a:pPr>
            <a:endParaRPr lang="en-US" sz="1800" i="1"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Does not mean you are ok with the current situation, but must be done before we can make a helpful change</a:t>
            </a:r>
          </a:p>
          <a:p>
            <a:pPr indent="-285750">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Ride out unpleasant thoughts and emotions like you are surfing a wave</a:t>
            </a:r>
          </a:p>
          <a:p>
            <a:pPr lvl="1">
              <a:spcBef>
                <a:spcPts val="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Stop resisting the wave and let it come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3690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Retrain Your Brain for Optimism</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0" indent="0">
              <a:spcBef>
                <a:spcPts val="0"/>
              </a:spcBef>
              <a:buNone/>
            </a:pPr>
            <a:r>
              <a:rPr lang="en-US" sz="1800" dirty="0">
                <a:latin typeface="Arial" panose="020B0604020202020204" pitchFamily="34" charset="0"/>
                <a:cs typeface="Arial" panose="020B0604020202020204" pitchFamily="34" charset="0"/>
              </a:rPr>
              <a:t>Retrain your brain to flip negatives into positives:</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Differentiate between spinning wheels with no action or getting somewhere with problem-solving</a:t>
            </a:r>
          </a:p>
          <a:p>
            <a:pPr>
              <a:spcBef>
                <a:spcPts val="0"/>
              </a:spcBef>
            </a:pPr>
            <a:r>
              <a:rPr lang="en-US" sz="1800" dirty="0">
                <a:latin typeface="Arial" panose="020B0604020202020204" pitchFamily="34" charset="0"/>
                <a:cs typeface="Arial" panose="020B0604020202020204" pitchFamily="34" charset="0"/>
              </a:rPr>
              <a:t>Enhance your self-esteem by paying it forward (altruism)</a:t>
            </a:r>
          </a:p>
          <a:p>
            <a:pPr>
              <a:spcBef>
                <a:spcPts val="0"/>
              </a:spcBef>
            </a:pPr>
            <a:r>
              <a:rPr lang="en-US" sz="1800" dirty="0">
                <a:latin typeface="Arial" panose="020B0604020202020204" pitchFamily="34" charset="0"/>
                <a:cs typeface="Arial" panose="020B0604020202020204" pitchFamily="34" charset="0"/>
              </a:rPr>
              <a:t>Bring positivity into the present moment by practicing gratitude </a:t>
            </a:r>
          </a:p>
          <a:p>
            <a:pPr>
              <a:spcBef>
                <a:spcPts val="0"/>
              </a:spcBef>
            </a:pPr>
            <a:r>
              <a:rPr lang="en-US" sz="1800" dirty="0">
                <a:latin typeface="Arial" panose="020B0604020202020204" pitchFamily="34" charset="0"/>
                <a:cs typeface="Arial" panose="020B0604020202020204" pitchFamily="34" charset="0"/>
              </a:rPr>
              <a:t>Give yourself the same advice you’d give to a trusted friend</a:t>
            </a:r>
          </a:p>
          <a:p>
            <a:pPr>
              <a:spcBef>
                <a:spcPts val="0"/>
              </a:spcBef>
            </a:pPr>
            <a:r>
              <a:rPr lang="en-US" sz="1800" dirty="0">
                <a:latin typeface="Arial" panose="020B0604020202020204" pitchFamily="34" charset="0"/>
                <a:cs typeface="Arial" panose="020B0604020202020204" pitchFamily="34" charset="0"/>
              </a:rPr>
              <a:t>Name your emotions to tame your emotions</a:t>
            </a:r>
          </a:p>
          <a:p>
            <a:pPr>
              <a:spcBef>
                <a:spcPts val="0"/>
              </a:spcBef>
            </a:pPr>
            <a:r>
              <a:rPr lang="en-US" sz="1800" dirty="0">
                <a:latin typeface="Arial" panose="020B0604020202020204" pitchFamily="34" charset="0"/>
                <a:cs typeface="Arial" panose="020B0604020202020204" pitchFamily="34" charset="0"/>
              </a:rPr>
              <a:t>Change the way you talk to yourself</a:t>
            </a:r>
          </a:p>
          <a:p>
            <a:pPr>
              <a:spcBef>
                <a:spcPts val="0"/>
              </a:spcBef>
            </a:pPr>
            <a:r>
              <a:rPr lang="en-US" sz="1800" dirty="0">
                <a:latin typeface="Arial" panose="020B0604020202020204" pitchFamily="34" charset="0"/>
                <a:cs typeface="Arial" panose="020B0604020202020204" pitchFamily="34" charset="0"/>
              </a:rPr>
              <a:t>Be kind to yourself</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96933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b="1" dirty="0">
                <a:latin typeface="Arial" pitchFamily="34" charset="0"/>
                <a:cs typeface="Arial" pitchFamily="34" charset="0"/>
              </a:rPr>
              <a:t>DEFINE </a:t>
            </a:r>
            <a:r>
              <a:rPr lang="en-US" sz="1800" dirty="0">
                <a:latin typeface="Arial" pitchFamily="34" charset="0"/>
                <a:cs typeface="Arial" pitchFamily="34" charset="0"/>
              </a:rPr>
              <a:t>and</a:t>
            </a:r>
            <a:r>
              <a:rPr lang="en-US" sz="1800" b="1" dirty="0">
                <a:latin typeface="Arial" pitchFamily="34" charset="0"/>
                <a:cs typeface="Arial" pitchFamily="34" charset="0"/>
              </a:rPr>
              <a:t> DESCRIBE </a:t>
            </a:r>
            <a:r>
              <a:rPr lang="en-US" sz="1800" dirty="0">
                <a:latin typeface="Arial" pitchFamily="34" charset="0"/>
                <a:cs typeface="Arial" pitchFamily="34" charset="0"/>
              </a:rPr>
              <a:t>the interaction between our thoughts, feelings and behaviors</a:t>
            </a:r>
          </a:p>
          <a:p>
            <a:pPr marL="0" indent="0">
              <a:spcBef>
                <a:spcPts val="0"/>
              </a:spcBef>
              <a:buNone/>
            </a:pPr>
            <a:endParaRPr lang="en-US" sz="1800" dirty="0">
              <a:latin typeface="Arial" pitchFamily="34" charset="0"/>
              <a:cs typeface="Arial" pitchFamily="34" charset="0"/>
            </a:endParaRPr>
          </a:p>
          <a:p>
            <a:pPr>
              <a:spcBef>
                <a:spcPts val="0"/>
              </a:spcBef>
            </a:pPr>
            <a:r>
              <a:rPr lang="en-US" sz="1800" b="1" dirty="0">
                <a:latin typeface="Arial" pitchFamily="34" charset="0"/>
                <a:cs typeface="Arial" pitchFamily="34" charset="0"/>
              </a:rPr>
              <a:t>EXPLAIN</a:t>
            </a:r>
            <a:r>
              <a:rPr lang="en-US" sz="1800" dirty="0">
                <a:latin typeface="Arial" pitchFamily="34" charset="0"/>
                <a:cs typeface="Arial" pitchFamily="34" charset="0"/>
              </a:rPr>
              <a:t> why and when thoughts become unhelpful</a:t>
            </a:r>
          </a:p>
          <a:p>
            <a:pPr>
              <a:spcBef>
                <a:spcPts val="0"/>
              </a:spcBef>
            </a:pPr>
            <a:endParaRPr lang="en-US" sz="1800" dirty="0">
              <a:latin typeface="Arial" pitchFamily="34" charset="0"/>
              <a:cs typeface="Arial" pitchFamily="34" charset="0"/>
            </a:endParaRPr>
          </a:p>
          <a:p>
            <a:pPr>
              <a:spcBef>
                <a:spcPts val="0"/>
              </a:spcBef>
            </a:pPr>
            <a:r>
              <a:rPr lang="en-US" sz="1800" b="1" dirty="0">
                <a:latin typeface="Arial" pitchFamily="34" charset="0"/>
                <a:cs typeface="Arial" pitchFamily="34" charset="0"/>
              </a:rPr>
              <a:t>IDENTIFY</a:t>
            </a:r>
            <a:r>
              <a:rPr lang="en-US" sz="1800" dirty="0">
                <a:latin typeface="Arial" pitchFamily="34" charset="0"/>
                <a:cs typeface="Arial" pitchFamily="34" charset="0"/>
              </a:rPr>
              <a:t> and </a:t>
            </a:r>
            <a:r>
              <a:rPr lang="en-US" sz="1800" b="1" dirty="0">
                <a:latin typeface="Arial" pitchFamily="34" charset="0"/>
                <a:cs typeface="Arial" pitchFamily="34" charset="0"/>
              </a:rPr>
              <a:t>DESCRIBE</a:t>
            </a:r>
            <a:r>
              <a:rPr lang="en-US" sz="1800" dirty="0">
                <a:latin typeface="Arial" pitchFamily="34" charset="0"/>
                <a:cs typeface="Arial" pitchFamily="34" charset="0"/>
              </a:rPr>
              <a:t> unhelpful thought patterns and how to challenge them</a:t>
            </a:r>
          </a:p>
          <a:p>
            <a:pPr>
              <a:spcBef>
                <a:spcPts val="0"/>
              </a:spcBef>
            </a:pPr>
            <a:endParaRPr lang="en-US" sz="1800" dirty="0">
              <a:latin typeface="Arial" pitchFamily="34" charset="0"/>
              <a:cs typeface="Arial" pitchFamily="34" charset="0"/>
            </a:endParaRPr>
          </a:p>
          <a:p>
            <a:pPr>
              <a:spcBef>
                <a:spcPts val="0"/>
              </a:spcBef>
            </a:pPr>
            <a:r>
              <a:rPr lang="en-US" sz="1800" b="1" dirty="0">
                <a:latin typeface="Arial" pitchFamily="34" charset="0"/>
                <a:cs typeface="Arial" pitchFamily="34" charset="0"/>
              </a:rPr>
              <a:t>IDENTIFY</a:t>
            </a:r>
            <a:r>
              <a:rPr lang="en-US" sz="1800" dirty="0">
                <a:latin typeface="Arial" pitchFamily="34" charset="0"/>
                <a:cs typeface="Arial" pitchFamily="34" charset="0"/>
              </a:rPr>
              <a:t> and </a:t>
            </a:r>
            <a:r>
              <a:rPr lang="en-US" sz="1800" b="1" dirty="0">
                <a:latin typeface="Arial" pitchFamily="34" charset="0"/>
                <a:cs typeface="Arial" pitchFamily="34" charset="0"/>
              </a:rPr>
              <a:t>DISCUSS </a:t>
            </a:r>
            <a:r>
              <a:rPr lang="en-US" sz="1800" dirty="0">
                <a:latin typeface="Arial" pitchFamily="34" charset="0"/>
                <a:cs typeface="Arial" pitchFamily="34" charset="0"/>
              </a:rPr>
              <a:t>different flexible thinking tools to change your thoughts</a:t>
            </a:r>
          </a:p>
          <a:p>
            <a:pPr marL="0" indent="0">
              <a:spcBef>
                <a:spcPts val="0"/>
              </a:spcBef>
              <a:buNone/>
            </a:pPr>
            <a:endParaRPr lang="en-US" sz="1800" dirty="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28712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3087546"/>
          </a:xfrm>
        </p:spPr>
        <p:txBody>
          <a:bodyPr>
            <a:normAutofit fontScale="90000"/>
          </a:bodyPr>
          <a:lstStyle/>
          <a:p>
            <a:pPr>
              <a:lnSpc>
                <a:spcPct val="100000"/>
              </a:lnSpc>
            </a:pP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Three Good Things</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48556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7" name="Rectangle 2"/>
          <p:cNvSpPr txBox="1">
            <a:spLocks noChangeArrowheads="1"/>
          </p:cNvSpPr>
          <p:nvPr/>
        </p:nvSpPr>
        <p:spPr>
          <a:xfrm>
            <a:off x="533400" y="1390218"/>
            <a:ext cx="8239125" cy="602829"/>
          </a:xfrm>
          <a:prstGeom prst="rect">
            <a:avLst/>
          </a:prstGeom>
        </p:spPr>
        <p:txBody>
          <a:bodyPr vert="horz" lIns="0" tIns="0" rIns="0" bIns="0" rtlCol="0" anchor="b"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latin typeface="Times New Roman" pitchFamily="18" charset="0"/>
                <a:cs typeface="Times New Roman" pitchFamily="18" charset="0"/>
              </a:rPr>
              <a:t>Video: Neuroplasticity</a:t>
            </a:r>
            <a:endParaRPr lang="en-US" sz="3600" b="1" dirty="0">
              <a:latin typeface="Times New Roman" pitchFamily="18" charset="0"/>
              <a:cs typeface="Times New Roman" pitchFamily="18" charset="0"/>
            </a:endParaRPr>
          </a:p>
        </p:txBody>
      </p:sp>
      <p:sp>
        <p:nvSpPr>
          <p:cNvPr id="9" name="Rectangle 8"/>
          <p:cNvSpPr/>
          <p:nvPr/>
        </p:nvSpPr>
        <p:spPr>
          <a:xfrm>
            <a:off x="1507070" y="5906121"/>
            <a:ext cx="6096000" cy="461665"/>
          </a:xfrm>
          <a:prstGeom prst="rect">
            <a:avLst/>
          </a:prstGeom>
        </p:spPr>
        <p:txBody>
          <a:bodyPr wrap="square">
            <a:spAutoFit/>
          </a:bodyPr>
          <a:lstStyle/>
          <a:p>
            <a:pPr algn="ctr">
              <a:lnSpc>
                <a:spcPct val="100000"/>
              </a:lnSpc>
              <a:spcBef>
                <a:spcPct val="0"/>
              </a:spcBef>
            </a:pPr>
            <a:r>
              <a:rPr lang="en-US" sz="1200" dirty="0">
                <a:latin typeface="Arial" panose="020B0604020202020204" pitchFamily="34" charset="0"/>
                <a:cs typeface="Arial" panose="020B0604020202020204" pitchFamily="34" charset="0"/>
              </a:rPr>
              <a:t>Restructuring the unhelpful thought patterns in your brain through a process of </a:t>
            </a:r>
            <a:r>
              <a:rPr lang="en-US" sz="1200" b="1" dirty="0">
                <a:latin typeface="Arial" panose="020B0604020202020204" pitchFamily="34" charset="0"/>
                <a:cs typeface="Arial" panose="020B0604020202020204" pitchFamily="34" charset="0"/>
              </a:rPr>
              <a:t>identifying, challenging, and reshaping</a:t>
            </a:r>
            <a:endParaRPr lang="en-US" sz="1200" dirty="0">
              <a:latin typeface="Arial" panose="020B0604020202020204" pitchFamily="34" charset="0"/>
              <a:cs typeface="Arial" panose="020B0604020202020204" pitchFamily="34" charset="0"/>
            </a:endParaRPr>
          </a:p>
        </p:txBody>
      </p:sp>
      <p:grpSp>
        <p:nvGrpSpPr>
          <p:cNvPr id="8" name="Group 7"/>
          <p:cNvGrpSpPr/>
          <p:nvPr/>
        </p:nvGrpSpPr>
        <p:grpSpPr>
          <a:xfrm>
            <a:off x="0" y="-23052"/>
            <a:ext cx="9144000" cy="1191237"/>
            <a:chOff x="-9633285" y="1601170"/>
            <a:chExt cx="9144000" cy="1191237"/>
          </a:xfrm>
        </p:grpSpPr>
        <p:sp>
          <p:nvSpPr>
            <p:cNvPr id="10"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11" name="Group 10"/>
            <p:cNvGrpSpPr/>
            <p:nvPr/>
          </p:nvGrpSpPr>
          <p:grpSpPr>
            <a:xfrm>
              <a:off x="-7813493" y="1786199"/>
              <a:ext cx="896528" cy="915114"/>
              <a:chOff x="-914400" y="1752600"/>
              <a:chExt cx="816935" cy="816935"/>
            </a:xfrm>
          </p:grpSpPr>
          <p:sp>
            <p:nvSpPr>
              <p:cNvPr id="16" name="Oval 15"/>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2" name="Group 11"/>
            <p:cNvGrpSpPr/>
            <p:nvPr/>
          </p:nvGrpSpPr>
          <p:grpSpPr>
            <a:xfrm>
              <a:off x="-8699263" y="1786199"/>
              <a:ext cx="883997" cy="877900"/>
              <a:chOff x="9134475" y="914400"/>
              <a:chExt cx="883997" cy="877900"/>
            </a:xfrm>
          </p:grpSpPr>
          <p:sp>
            <p:nvSpPr>
              <p:cNvPr id="14" name="Oval 13"/>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Neuroplasticity">
            <a:hlinkClick r:id="" action="ppaction://media"/>
            <a:extLst>
              <a:ext uri="{FF2B5EF4-FFF2-40B4-BE49-F238E27FC236}">
                <a16:creationId xmlns:a16="http://schemas.microsoft.com/office/drawing/2014/main" id="{147FD775-B408-4652-91EF-33A1B3C15D0B}"/>
              </a:ext>
            </a:extLst>
          </p:cNvPr>
          <p:cNvPicPr>
            <a:picLocks noRot="1" noChangeAspect="1"/>
          </p:cNvPicPr>
          <p:nvPr>
            <a:videoFile r:link="rId1"/>
          </p:nvPr>
        </p:nvPicPr>
        <p:blipFill>
          <a:blip r:embed="rId8"/>
          <a:stretch>
            <a:fillRect/>
          </a:stretch>
        </p:blipFill>
        <p:spPr>
          <a:xfrm>
            <a:off x="832733" y="2313243"/>
            <a:ext cx="7444673" cy="4206240"/>
          </a:xfrm>
          <a:prstGeom prst="rect">
            <a:avLst/>
          </a:prstGeom>
        </p:spPr>
      </p:pic>
    </p:spTree>
    <p:extLst>
      <p:ext uri="{BB962C8B-B14F-4D97-AF65-F5344CB8AC3E}">
        <p14:creationId xmlns:p14="http://schemas.microsoft.com/office/powerpoint/2010/main" val="2288275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Remember...</a:t>
            </a:r>
          </a:p>
        </p:txBody>
      </p:sp>
      <p:sp>
        <p:nvSpPr>
          <p:cNvPr id="7171" name="Rectangle 3"/>
          <p:cNvSpPr>
            <a:spLocks noGrp="1" noChangeArrowheads="1"/>
          </p:cNvSpPr>
          <p:nvPr>
            <p:ph type="body" sz="half" idx="4294967295"/>
          </p:nvPr>
        </p:nvSpPr>
        <p:spPr>
          <a:xfrm>
            <a:off x="552368" y="2247900"/>
            <a:ext cx="8220157" cy="3647440"/>
          </a:xfrm>
        </p:spPr>
        <p:txBody>
          <a:bodyPr anchor="t">
            <a:noAutofit/>
          </a:bodyPr>
          <a:lstStyle/>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"We are the presidents of our own lives, our powers begin and end with reasoned choice, we do not control things outside that sphere, but we do control our attitudes and responses to those events."</a:t>
            </a:r>
            <a:endParaRPr lang="en-US" sz="2000" dirty="0">
              <a:solidFill>
                <a:srgbClr val="FF0000"/>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3426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Flexible Thinking   </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dirty="0">
                <a:latin typeface="Arial" panose="020B0604020202020204" pitchFamily="34" charset="0"/>
                <a:cs typeface="Arial" panose="020B0604020202020204" pitchFamily="34" charset="0"/>
              </a:rPr>
              <a:t>Putting situations or experiences into perspective and thinking about them more positively</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A critical thinking process that is exhibited when someone remains open to multiple possibilities, ideas, or thoughts</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To consider other points of view and opinions which enhances diversity and inclusion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9854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3087546"/>
          </a:xfrm>
        </p:spPr>
        <p:txBody>
          <a:bodyPr>
            <a:normAutofit fontScale="90000"/>
          </a:bodyPr>
          <a:lstStyle/>
          <a:p>
            <a:pPr>
              <a:lnSpc>
                <a:spcPct val="100000"/>
              </a:lnSpc>
            </a:pP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Flexible Thinking Introduction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7434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634781"/>
          </a:xfrm>
        </p:spPr>
        <p:txBody>
          <a:bodyPr>
            <a:noAutofit/>
          </a:bodyPr>
          <a:lstStyle/>
          <a:p>
            <a:pPr algn="l"/>
            <a:r>
              <a:rPr lang="en-US" sz="3600" b="1" dirty="0">
                <a:latin typeface="Times New Roman" panose="02020603050405020304" pitchFamily="18" charset="0"/>
                <a:cs typeface="Times New Roman" panose="02020603050405020304" pitchFamily="18" charset="0"/>
              </a:rPr>
              <a:t>The Cognitive Model</a:t>
            </a:r>
          </a:p>
        </p:txBody>
      </p:sp>
      <p:graphicFrame>
        <p:nvGraphicFramePr>
          <p:cNvPr id="5" name="Content Placeholder 3"/>
          <p:cNvGraphicFramePr>
            <a:graphicFrameLocks/>
          </p:cNvGraphicFramePr>
          <p:nvPr/>
        </p:nvGraphicFramePr>
        <p:xfrm>
          <a:off x="1175655" y="2401853"/>
          <a:ext cx="6778915" cy="372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ghtning Bolt 5"/>
          <p:cNvSpPr/>
          <p:nvPr/>
        </p:nvSpPr>
        <p:spPr>
          <a:xfrm rot="180000">
            <a:off x="1601342" y="2711259"/>
            <a:ext cx="1122365" cy="1266490"/>
          </a:xfrm>
          <a:prstGeom prst="lightningBolt">
            <a:avLst/>
          </a:prstGeom>
          <a:gradFill>
            <a:gsLst>
              <a:gs pos="33000">
                <a:srgbClr val="FFC000"/>
              </a:gs>
              <a:gs pos="0">
                <a:srgbClr val="FFFF00"/>
              </a:gs>
              <a:gs pos="61000">
                <a:srgbClr val="C00000"/>
              </a:gs>
              <a:gs pos="100000">
                <a:srgbClr val="FFC000"/>
              </a:gs>
            </a:gsLst>
            <a:lin ang="5400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ffectLst>
                <a:glow rad="63500">
                  <a:srgbClr val="F79646">
                    <a:satMod val="175000"/>
                    <a:alpha val="40000"/>
                  </a:srgbClr>
                </a:glow>
              </a:effectLst>
            </a:endParaRPr>
          </a:p>
        </p:txBody>
      </p:sp>
      <p:sp>
        <p:nvSpPr>
          <p:cNvPr id="8" name="TextBox 7"/>
          <p:cNvSpPr txBox="1"/>
          <p:nvPr/>
        </p:nvSpPr>
        <p:spPr>
          <a:xfrm rot="3618936">
            <a:off x="1579878" y="3114270"/>
            <a:ext cx="1165295" cy="307777"/>
          </a:xfrm>
          <a:prstGeom prst="rect">
            <a:avLst/>
          </a:prstGeom>
          <a:noFill/>
        </p:spPr>
        <p:txBody>
          <a:bodyPr wrap="square" rtlCol="0">
            <a:spAutoFit/>
          </a:bodyPr>
          <a:lstStyle/>
          <a:p>
            <a:r>
              <a:rPr lang="en-US" sz="1400" dirty="0">
                <a:solidFill>
                  <a:prstClr val="black"/>
                </a:solidFill>
                <a:latin typeface="Arial Black" panose="020B0A04020102020204" pitchFamily="34" charset="0"/>
              </a:rPr>
              <a:t>Stressors</a:t>
            </a:r>
          </a:p>
        </p:txBody>
      </p:sp>
      <p:sp>
        <p:nvSpPr>
          <p:cNvPr id="7" name="Cloud Callout 6"/>
          <p:cNvSpPr/>
          <p:nvPr/>
        </p:nvSpPr>
        <p:spPr>
          <a:xfrm rot="1074196">
            <a:off x="5612974" y="1598350"/>
            <a:ext cx="1460443" cy="1039745"/>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anose="020B0604020202020204" pitchFamily="34" charset="0"/>
                <a:cs typeface="Arial" panose="020B0604020202020204" pitchFamily="34" charset="0"/>
              </a:rPr>
              <a:t>Beliefs about the event</a:t>
            </a:r>
          </a:p>
        </p:txBody>
      </p:sp>
      <p:sp>
        <p:nvSpPr>
          <p:cNvPr id="9" name="Cloud Callout 8"/>
          <p:cNvSpPr/>
          <p:nvPr/>
        </p:nvSpPr>
        <p:spPr>
          <a:xfrm rot="20700000">
            <a:off x="855133" y="4158217"/>
            <a:ext cx="1559112" cy="1090884"/>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anose="020B0604020202020204" pitchFamily="34" charset="0"/>
                <a:cs typeface="Arial" panose="020B0604020202020204" pitchFamily="34" charset="0"/>
              </a:rPr>
              <a:t>Your  feelings about the event</a:t>
            </a:r>
          </a:p>
        </p:txBody>
      </p:sp>
      <p:sp>
        <p:nvSpPr>
          <p:cNvPr id="10" name="Cloud Callout 9"/>
          <p:cNvSpPr/>
          <p:nvPr/>
        </p:nvSpPr>
        <p:spPr>
          <a:xfrm>
            <a:off x="7098583" y="4124079"/>
            <a:ext cx="1193452" cy="1037156"/>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anose="020B0604020202020204" pitchFamily="34" charset="0"/>
                <a:cs typeface="Arial" panose="020B0604020202020204" pitchFamily="34" charset="0"/>
              </a:rPr>
              <a:t>What you do</a:t>
            </a:r>
          </a:p>
        </p:txBody>
      </p:sp>
      <p:pic>
        <p:nvPicPr>
          <p:cNvPr id="12" name="Picture 11">
            <a:extLst>
              <a:ext uri="{FF2B5EF4-FFF2-40B4-BE49-F238E27FC236}">
                <a16:creationId xmlns:a16="http://schemas.microsoft.com/office/drawing/2014/main" id="{72DE25A0-8F18-44A9-97E7-824D8971D404}"/>
              </a:ext>
            </a:extLst>
          </p:cNvPr>
          <p:cNvPicPr>
            <a:picLocks noChangeAspect="1"/>
          </p:cNvPicPr>
          <p:nvPr/>
        </p:nvPicPr>
        <p:blipFill rotWithShape="1">
          <a:blip r:embed="rId8">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11" name="Group 10"/>
          <p:cNvGrpSpPr/>
          <p:nvPr/>
        </p:nvGrpSpPr>
        <p:grpSpPr>
          <a:xfrm>
            <a:off x="0" y="-23052"/>
            <a:ext cx="9144000" cy="1191237"/>
            <a:chOff x="-9633285" y="1601170"/>
            <a:chExt cx="9144000" cy="1191237"/>
          </a:xfrm>
        </p:grpSpPr>
        <p:sp>
          <p:nvSpPr>
            <p:cNvPr id="13"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4" name="Group 13"/>
            <p:cNvGrpSpPr/>
            <p:nvPr/>
          </p:nvGrpSpPr>
          <p:grpSpPr>
            <a:xfrm>
              <a:off x="-7813493" y="1786199"/>
              <a:ext cx="896528" cy="915114"/>
              <a:chOff x="-914400" y="1752600"/>
              <a:chExt cx="816935" cy="816935"/>
            </a:xfrm>
          </p:grpSpPr>
          <p:sp>
            <p:nvSpPr>
              <p:cNvPr id="19" name="Oval 1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0" name="Picture 19"/>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5" name="Group 14"/>
            <p:cNvGrpSpPr/>
            <p:nvPr/>
          </p:nvGrpSpPr>
          <p:grpSpPr>
            <a:xfrm>
              <a:off x="-8699263" y="1786199"/>
              <a:ext cx="883997" cy="877900"/>
              <a:chOff x="9134475" y="914400"/>
              <a:chExt cx="883997" cy="877900"/>
            </a:xfrm>
          </p:grpSpPr>
          <p:sp>
            <p:nvSpPr>
              <p:cNvPr id="17" name="Oval 16"/>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440594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Thoughts, Emotions, &amp; Behaviors </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600" b="1" dirty="0">
                <a:latin typeface="Arial" pitchFamily="34" charset="0"/>
                <a:cs typeface="Arial" pitchFamily="34" charset="0"/>
              </a:rPr>
              <a:t>Thoughts</a:t>
            </a:r>
            <a:r>
              <a:rPr lang="en-US" sz="1600" dirty="0">
                <a:latin typeface="Arial" pitchFamily="34" charset="0"/>
                <a:cs typeface="Arial" pitchFamily="34" charset="0"/>
              </a:rPr>
              <a:t> are not facts, they are suggestions</a:t>
            </a:r>
          </a:p>
          <a:p>
            <a:pPr lvl="1">
              <a:spcBef>
                <a:spcPts val="0"/>
              </a:spcBef>
              <a:buFont typeface="Arial" panose="020B0604020202020204" pitchFamily="34" charset="0"/>
              <a:buChar char="•"/>
            </a:pPr>
            <a:r>
              <a:rPr lang="en-US" sz="1600" dirty="0">
                <a:latin typeface="Arial" pitchFamily="34" charset="0"/>
                <a:cs typeface="Arial" pitchFamily="34" charset="0"/>
              </a:rPr>
              <a:t>Depending on context can be helpful or unhelpful</a:t>
            </a:r>
          </a:p>
          <a:p>
            <a:pPr marL="0" indent="0">
              <a:spcBef>
                <a:spcPts val="0"/>
              </a:spcBef>
              <a:buNone/>
            </a:pPr>
            <a:endParaRPr lang="en-US" sz="1600" dirty="0">
              <a:latin typeface="Arial" pitchFamily="34" charset="0"/>
              <a:cs typeface="Arial" pitchFamily="34" charset="0"/>
            </a:endParaRPr>
          </a:p>
          <a:p>
            <a:pPr>
              <a:spcBef>
                <a:spcPts val="0"/>
              </a:spcBef>
            </a:pPr>
            <a:r>
              <a:rPr lang="en-US" sz="1600" dirty="0">
                <a:latin typeface="Arial" pitchFamily="34" charset="0"/>
                <a:cs typeface="Arial" pitchFamily="34" charset="0"/>
              </a:rPr>
              <a:t>All </a:t>
            </a:r>
            <a:r>
              <a:rPr lang="en-US" sz="1600" b="1" dirty="0">
                <a:latin typeface="Arial" pitchFamily="34" charset="0"/>
                <a:cs typeface="Arial" pitchFamily="34" charset="0"/>
              </a:rPr>
              <a:t>emotions</a:t>
            </a:r>
            <a:r>
              <a:rPr lang="en-US" sz="1600" dirty="0">
                <a:latin typeface="Arial" pitchFamily="34" charset="0"/>
                <a:cs typeface="Arial" pitchFamily="34" charset="0"/>
              </a:rPr>
              <a:t> serve a purpose</a:t>
            </a:r>
          </a:p>
          <a:p>
            <a:pPr lvl="1">
              <a:spcBef>
                <a:spcPts val="0"/>
              </a:spcBef>
              <a:buFont typeface="Arial" panose="020B0604020202020204" pitchFamily="34" charset="0"/>
              <a:buChar char="•"/>
            </a:pPr>
            <a:r>
              <a:rPr lang="en-US" sz="1600" dirty="0">
                <a:latin typeface="Arial" pitchFamily="34" charset="0"/>
                <a:cs typeface="Arial" pitchFamily="34" charset="0"/>
              </a:rPr>
              <a:t>Motivation</a:t>
            </a:r>
          </a:p>
          <a:p>
            <a:pPr lvl="1">
              <a:spcBef>
                <a:spcPts val="0"/>
              </a:spcBef>
              <a:buFont typeface="Arial" panose="020B0604020202020204" pitchFamily="34" charset="0"/>
              <a:buChar char="•"/>
            </a:pPr>
            <a:r>
              <a:rPr lang="en-US" sz="1600" dirty="0">
                <a:latin typeface="Arial" pitchFamily="34" charset="0"/>
                <a:cs typeface="Arial" pitchFamily="34" charset="0"/>
              </a:rPr>
              <a:t>Communicate with ourselves and others</a:t>
            </a:r>
          </a:p>
          <a:p>
            <a:pPr marL="457200" lvl="1" indent="0">
              <a:spcBef>
                <a:spcPts val="0"/>
              </a:spcBef>
              <a:buNone/>
            </a:pPr>
            <a:endParaRPr lang="en-US" sz="1600" dirty="0">
              <a:latin typeface="Arial" pitchFamily="34" charset="0"/>
              <a:cs typeface="Arial" pitchFamily="34" charset="0"/>
            </a:endParaRPr>
          </a:p>
          <a:p>
            <a:pPr>
              <a:spcBef>
                <a:spcPts val="0"/>
              </a:spcBef>
            </a:pPr>
            <a:r>
              <a:rPr lang="en-US" sz="1600" b="1" dirty="0">
                <a:latin typeface="Arial" pitchFamily="34" charset="0"/>
                <a:cs typeface="Arial" pitchFamily="34" charset="0"/>
              </a:rPr>
              <a:t>Emotions</a:t>
            </a:r>
            <a:r>
              <a:rPr lang="en-US" sz="1600" dirty="0">
                <a:latin typeface="Arial" pitchFamily="34" charset="0"/>
                <a:cs typeface="Arial" pitchFamily="34" charset="0"/>
              </a:rPr>
              <a:t> are not good or bad, negative or positive</a:t>
            </a:r>
          </a:p>
          <a:p>
            <a:pPr lvl="1">
              <a:spcBef>
                <a:spcPts val="0"/>
              </a:spcBef>
              <a:buFont typeface="Arial" panose="020B0604020202020204" pitchFamily="34" charset="0"/>
              <a:buChar char="•"/>
            </a:pPr>
            <a:r>
              <a:rPr lang="en-US" sz="1600" dirty="0">
                <a:latin typeface="Arial" pitchFamily="34" charset="0"/>
                <a:cs typeface="Arial" pitchFamily="34" charset="0"/>
              </a:rPr>
              <a:t>But they can be very uncomfortable</a:t>
            </a:r>
          </a:p>
          <a:p>
            <a:pPr marL="457200" lvl="1" indent="0">
              <a:spcBef>
                <a:spcPts val="0"/>
              </a:spcBef>
              <a:buNone/>
            </a:pPr>
            <a:endParaRPr lang="en-US" sz="1600" dirty="0">
              <a:latin typeface="Arial" pitchFamily="34" charset="0"/>
              <a:cs typeface="Arial" pitchFamily="34" charset="0"/>
            </a:endParaRPr>
          </a:p>
          <a:p>
            <a:pPr>
              <a:spcBef>
                <a:spcPts val="0"/>
              </a:spcBef>
            </a:pPr>
            <a:r>
              <a:rPr lang="en-US" sz="1600" b="1" dirty="0">
                <a:latin typeface="Arial" pitchFamily="34" charset="0"/>
                <a:cs typeface="Arial" pitchFamily="34" charset="0"/>
              </a:rPr>
              <a:t>Behaviors</a:t>
            </a:r>
            <a:r>
              <a:rPr lang="en-US" sz="1600" dirty="0">
                <a:latin typeface="Arial" pitchFamily="34" charset="0"/>
                <a:cs typeface="Arial" pitchFamily="34" charset="0"/>
              </a:rPr>
              <a:t> are our actions</a:t>
            </a:r>
          </a:p>
          <a:p>
            <a:pPr lvl="1">
              <a:spcBef>
                <a:spcPts val="0"/>
              </a:spcBef>
              <a:buFont typeface="Arial" panose="020B0604020202020204" pitchFamily="34" charset="0"/>
              <a:buChar char="•"/>
            </a:pPr>
            <a:r>
              <a:rPr lang="en-US" sz="1600" dirty="0">
                <a:latin typeface="Arial" pitchFamily="34" charset="0"/>
                <a:cs typeface="Arial" pitchFamily="34" charset="0"/>
              </a:rPr>
              <a:t>Includes an interrelationship between an event and our thoughts and feelings</a:t>
            </a:r>
          </a:p>
          <a:p>
            <a:pPr lvl="1">
              <a:spcBef>
                <a:spcPts val="0"/>
              </a:spcBef>
              <a:buFont typeface="Arial" panose="020B0604020202020204" pitchFamily="34" charset="0"/>
              <a:buChar char="•"/>
            </a:pPr>
            <a:r>
              <a:rPr lang="en-US" sz="1600" dirty="0">
                <a:latin typeface="Arial" pitchFamily="34" charset="0"/>
                <a:cs typeface="Arial" pitchFamily="34" charset="0"/>
              </a:rPr>
              <a:t>Tend to have the strongest consequences</a:t>
            </a:r>
          </a:p>
          <a:p>
            <a:pPr lvl="1">
              <a:spcBef>
                <a:spcPts val="0"/>
              </a:spcBef>
              <a:buFont typeface="Arial" panose="020B0604020202020204" pitchFamily="34" charset="0"/>
              <a:buChar char="•"/>
            </a:pPr>
            <a:r>
              <a:rPr lang="en-US" sz="1600" dirty="0">
                <a:latin typeface="Arial" pitchFamily="34" charset="0"/>
                <a:cs typeface="Arial" pitchFamily="34" charset="0"/>
              </a:rPr>
              <a:t>Can get us in trouble if we </a:t>
            </a:r>
            <a:r>
              <a:rPr lang="en-US" sz="1600" b="1" dirty="0">
                <a:latin typeface="Arial" pitchFamily="34" charset="0"/>
                <a:cs typeface="Arial" pitchFamily="34" charset="0"/>
              </a:rPr>
              <a:t>REACT</a:t>
            </a:r>
            <a:r>
              <a:rPr lang="en-US" sz="1600" dirty="0">
                <a:latin typeface="Arial" pitchFamily="34" charset="0"/>
                <a:cs typeface="Arial" pitchFamily="34" charset="0"/>
              </a:rPr>
              <a:t> instead of respond wisely </a:t>
            </a:r>
            <a:r>
              <a:rPr lang="en-US" sz="1600" b="1" dirty="0">
                <a:latin typeface="Arial" pitchFamily="34" charset="0"/>
                <a:cs typeface="Arial" pitchFamily="34" charset="0"/>
              </a:rPr>
              <a:t>(ACT with intention)</a:t>
            </a:r>
          </a:p>
          <a:p>
            <a:pPr lvl="1">
              <a:spcBef>
                <a:spcPts val="0"/>
              </a:spcBef>
              <a:buFont typeface="Arial" panose="020B0604020202020204" pitchFamily="34" charset="0"/>
              <a:buChar char="•"/>
            </a:pPr>
            <a:endParaRPr lang="en-US" sz="1600" b="1" dirty="0">
              <a:latin typeface="Arial" pitchFamily="34" charset="0"/>
              <a:cs typeface="Arial" pitchFamily="34" charset="0"/>
            </a:endParaRPr>
          </a:p>
          <a:p>
            <a:pPr>
              <a:spcBef>
                <a:spcPts val="0"/>
              </a:spcBef>
            </a:pPr>
            <a:r>
              <a:rPr lang="en-US" sz="1600" b="1" dirty="0">
                <a:latin typeface="Arial" panose="020B0604020202020204" pitchFamily="34" charset="0"/>
                <a:ea typeface="ＭＳ Ｐゴシック" charset="0"/>
                <a:cs typeface="Arial" panose="020B0604020202020204" pitchFamily="34" charset="0"/>
              </a:rPr>
              <a:t>Awareness </a:t>
            </a:r>
            <a:r>
              <a:rPr lang="en-US" sz="1600" dirty="0">
                <a:latin typeface="Arial" panose="020B0604020202020204" pitchFamily="34" charset="0"/>
                <a:ea typeface="ＭＳ Ｐゴシック" charset="0"/>
                <a:cs typeface="Arial" panose="020B0604020202020204" pitchFamily="34" charset="0"/>
              </a:rPr>
              <a:t>(mindfulness) is the first element in understanding one’s thoughts, feelings, and resulting behaviors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16998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Unhelpful Thinking</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dirty="0">
                <a:latin typeface="Arial" panose="020B0604020202020204" pitchFamily="34" charset="0"/>
                <a:cs typeface="Arial" panose="020B0604020202020204" pitchFamily="34" charset="0"/>
              </a:rPr>
              <a:t>Bad stuff affects us more than good stuff. One negative event can drown out a plethora of positive experiences. </a:t>
            </a:r>
            <a:r>
              <a:rPr lang="en-US" sz="1800" b="1" dirty="0">
                <a:latin typeface="Arial" panose="020B0604020202020204" pitchFamily="34" charset="0"/>
                <a:cs typeface="Arial" panose="020B0604020202020204" pitchFamily="34" charset="0"/>
              </a:rPr>
              <a:t>That is why our thoughts are not always helpful</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b="1" dirty="0">
                <a:latin typeface="Arial" panose="020B0604020202020204" pitchFamily="34" charset="0"/>
                <a:ea typeface="ＭＳ Ｐゴシック" charset="0"/>
                <a:cs typeface="Arial" panose="020B0604020202020204" pitchFamily="34" charset="0"/>
              </a:rPr>
              <a:t>Thoughts become unhelpful when:</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We get hooked on rigid thinking</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Get "stuck" in a battle with something beyond our control</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Use unhealthy coping skills (avoidance) to get rid of uncomfortable thoughts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Lead to problematic behaviors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Blaming others rather than accept personal responsibility for our actions</a:t>
            </a:r>
          </a:p>
          <a:p>
            <a:pPr marL="457200" lvl="1"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0298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Unhelpful Thinking Patterns</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spcBef>
                <a:spcPts val="0"/>
              </a:spcBef>
            </a:pPr>
            <a:r>
              <a:rPr lang="en-US" sz="1800" b="1" dirty="0">
                <a:latin typeface="Arial" panose="020B0604020202020204" pitchFamily="34" charset="0"/>
                <a:ea typeface="ＭＳ Ｐゴシック" charset="0"/>
                <a:cs typeface="Arial" panose="020B0604020202020204" pitchFamily="34" charset="0"/>
              </a:rPr>
              <a:t>Exaggerated or inaccurate thinking </a:t>
            </a:r>
            <a:r>
              <a:rPr lang="en-US" sz="1800" dirty="0">
                <a:latin typeface="Arial" panose="020B0604020202020204" pitchFamily="34" charset="0"/>
                <a:ea typeface="ＭＳ Ｐゴシック" charset="0"/>
                <a:cs typeface="Arial" panose="020B0604020202020204" pitchFamily="34" charset="0"/>
              </a:rPr>
              <a:t>is </a:t>
            </a:r>
            <a:r>
              <a:rPr lang="en-US" sz="1800" dirty="0">
                <a:latin typeface="Arial" panose="020B0604020202020204" pitchFamily="34" charset="0"/>
                <a:cs typeface="Arial" panose="020B0604020202020204" pitchFamily="34" charset="0"/>
              </a:rPr>
              <a:t>used to reinforce negative thinking or emotions and to make one feel bad about themselves</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These thoughts cause individuals to perceive reality inaccurately</a:t>
            </a:r>
          </a:p>
          <a:p>
            <a:pPr marL="0" indent="0">
              <a:spcBef>
                <a:spcPts val="0"/>
              </a:spcBef>
              <a:buNone/>
            </a:pPr>
            <a:endParaRPr lang="en-US" sz="1800" dirty="0">
              <a:latin typeface="Arial" panose="020B0604020202020204" pitchFamily="34" charset="0"/>
              <a:cs typeface="Arial" panose="020B0604020202020204" pitchFamily="34" charset="0"/>
            </a:endParaRPr>
          </a:p>
          <a:p>
            <a:pPr>
              <a:spcBef>
                <a:spcPts val="0"/>
              </a:spcBef>
            </a:pPr>
            <a:r>
              <a:rPr lang="en-US" sz="1800" b="1" dirty="0">
                <a:latin typeface="Arial" panose="020B0604020202020204" pitchFamily="34" charset="0"/>
                <a:ea typeface="ＭＳ Ｐゴシック" charset="0"/>
                <a:cs typeface="Arial" panose="020B0604020202020204" pitchFamily="34" charset="0"/>
              </a:rPr>
              <a:t>Unhelpful Thought Patterns:</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All-or-nothing </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Catastrophizing </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Negative filter</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Jumping to conclusions </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Labeling </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Blaming </a:t>
            </a:r>
          </a:p>
          <a:p>
            <a:pPr lvl="1">
              <a:spcBef>
                <a:spcPts val="0"/>
              </a:spcBef>
              <a:buFont typeface="Arial" panose="020B0604020202020204" pitchFamily="34" charset="0"/>
              <a:buChar char="•"/>
            </a:pPr>
            <a:r>
              <a:rPr lang="en-US" sz="1600" dirty="0">
                <a:latin typeface="Arial" charset="0"/>
                <a:ea typeface="ＭＳ Ｐゴシック" charset="0"/>
                <a:cs typeface="ＭＳ Ｐゴシック" charset="0"/>
              </a:rPr>
              <a:t>“Should” or "must" statements</a:t>
            </a:r>
          </a:p>
          <a:p>
            <a:pPr marL="457200" lvl="1" indent="0">
              <a:spcBef>
                <a:spcPts val="0"/>
              </a:spcBef>
              <a:buNone/>
            </a:pPr>
            <a:endParaRPr lang="en-US" sz="1600" dirty="0">
              <a:latin typeface="Arial" charset="0"/>
              <a:ea typeface="ＭＳ Ｐゴシック" charset="0"/>
              <a:cs typeface="ＭＳ Ｐゴシック" charset="0"/>
            </a:endParaRPr>
          </a:p>
          <a:p>
            <a:pPr>
              <a:spcBef>
                <a:spcPts val="0"/>
              </a:spcBef>
            </a:pPr>
            <a:r>
              <a:rPr lang="en-US" sz="1800" dirty="0">
                <a:latin typeface="Arial" panose="020B0604020202020204" pitchFamily="34" charset="0"/>
                <a:ea typeface="ＭＳ Ｐゴシック" charset="0"/>
                <a:cs typeface="Arial" panose="020B0604020202020204" pitchFamily="34" charset="0"/>
              </a:rPr>
              <a:t>Learning to </a:t>
            </a:r>
            <a:r>
              <a:rPr lang="en-US" sz="1800" b="1" dirty="0">
                <a:latin typeface="Arial" panose="020B0604020202020204" pitchFamily="34" charset="0"/>
                <a:ea typeface="ＭＳ Ｐゴシック" charset="0"/>
                <a:cs typeface="Arial" panose="020B0604020202020204" pitchFamily="34" charset="0"/>
              </a:rPr>
              <a:t>shift inaccurate thought patterns and associated feelings </a:t>
            </a:r>
            <a:r>
              <a:rPr lang="en-US" sz="1800" dirty="0">
                <a:latin typeface="Arial" panose="020B0604020202020204" pitchFamily="34" charset="0"/>
                <a:ea typeface="ＭＳ Ｐゴシック" charset="0"/>
                <a:cs typeface="Arial" panose="020B0604020202020204" pitchFamily="34" charset="0"/>
              </a:rPr>
              <a:t>to be more realistic is the key to strengthening emotion regulation, and supports building resilience</a:t>
            </a:r>
            <a:endParaRPr lang="en-US" sz="18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cs typeface="Arial" panose="020B0604020202020204" pitchFamily="34" charset="0"/>
            </a:endParaRPr>
          </a:p>
        </p:txBody>
      </p:sp>
      <p:grpSp>
        <p:nvGrpSpPr>
          <p:cNvPr id="5" name="Group 4"/>
          <p:cNvGrpSpPr/>
          <p:nvPr/>
        </p:nvGrpSpPr>
        <p:grpSpPr>
          <a:xfrm>
            <a:off x="-27214" y="-23052"/>
            <a:ext cx="9144000" cy="1191237"/>
            <a:chOff x="-9714928" y="-113330"/>
            <a:chExt cx="9144000" cy="1191237"/>
          </a:xfrm>
        </p:grpSpPr>
        <p:sp>
          <p:nvSpPr>
            <p:cNvPr id="6" name="Title 1"/>
            <p:cNvSpPr txBox="1">
              <a:spLocks/>
            </p:cNvSpPr>
            <p:nvPr/>
          </p:nvSpPr>
          <p:spPr>
            <a:xfrm>
              <a:off x="-9714928" y="-11333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7722780" y="62628"/>
              <a:ext cx="896528" cy="915114"/>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8753692" y="89842"/>
              <a:ext cx="883997" cy="877900"/>
            </a:xfrm>
            <a:prstGeom prst="ellipse">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064" y="74867"/>
              <a:ext cx="867886" cy="865661"/>
            </a:xfrm>
            <a:prstGeom prst="rect">
              <a:avLst/>
            </a:prstGeom>
          </p:spPr>
        </p:pic>
      </p:grpSp>
    </p:spTree>
    <p:extLst>
      <p:ext uri="{BB962C8B-B14F-4D97-AF65-F5344CB8AC3E}">
        <p14:creationId xmlns:p14="http://schemas.microsoft.com/office/powerpoint/2010/main" val="425924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90218"/>
            <a:ext cx="8239125" cy="602829"/>
          </a:xfrm>
        </p:spPr>
        <p:txBody>
          <a:bodyPr lIns="0" tIns="0" rIns="0" bIns="0" anchor="b" anchorCtr="0"/>
          <a:lstStyle/>
          <a:p>
            <a:pPr algn="l" eaLnBrk="1" hangingPunct="1"/>
            <a:r>
              <a:rPr lang="en-US" sz="3600" b="1" dirty="0">
                <a:latin typeface="Times New Roman" pitchFamily="18" charset="0"/>
                <a:cs typeface="Times New Roman" pitchFamily="18" charset="0"/>
              </a:rPr>
              <a:t>Tools to Change Your Thoughts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Diagram 5"/>
          <p:cNvGraphicFramePr/>
          <p:nvPr/>
        </p:nvGraphicFramePr>
        <p:xfrm>
          <a:off x="1419905" y="231321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995336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340a06c-502f-4c8a-8b9b-1bd6218628f9">
      <UserInfo>
        <DisplayName>Dewald, William Timothy (Tim) Jr CIV USCG LANT STRIKE TEAM (USA)</DisplayName>
        <AccountId>57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BC9E7-87BE-4A99-8914-CC18EE89B350}">
  <ds:schemaRefs>
    <ds:schemaRef ds:uri="http://schemas.microsoft.com/sharepoint/v3/contenttype/forms"/>
  </ds:schemaRefs>
</ds:datastoreItem>
</file>

<file path=customXml/itemProps2.xml><?xml version="1.0" encoding="utf-8"?>
<ds:datastoreItem xmlns:ds="http://schemas.openxmlformats.org/officeDocument/2006/customXml" ds:itemID="{A2E37088-79FC-48CA-8AFD-00E88E34F47D}">
  <ds:schemaRefs>
    <ds:schemaRef ds:uri="http://purl.org/dc/terms/"/>
    <ds:schemaRef ds:uri="http://www.w3.org/XML/1998/namespace"/>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bac90b65-dc96-4c73-9a2b-07c3d5daa75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1C69191-38D9-4A4E-BDFA-3A2C84DB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492</TotalTime>
  <Words>6623</Words>
  <Application>Microsoft Office PowerPoint</Application>
  <PresentationFormat>On-screen Show (4:3)</PresentationFormat>
  <Paragraphs>580</Paragraphs>
  <Slides>22</Slides>
  <Notes>22</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Arial Black</vt:lpstr>
      <vt:lpstr>Bahnschrift SemiLight Condensed</vt:lpstr>
      <vt:lpstr>Calibri</vt:lpstr>
      <vt:lpstr>Calibri Light</vt:lpstr>
      <vt:lpstr>Times New Roman</vt:lpstr>
      <vt:lpstr>Wingdings</vt:lpstr>
      <vt:lpstr>Office Theme</vt:lpstr>
      <vt:lpstr>1_Office Theme</vt:lpstr>
      <vt:lpstr>Office Theme</vt:lpstr>
      <vt:lpstr> Flexible Thinking 1-24-22 Tm</vt:lpstr>
      <vt:lpstr>Learning Objectives   </vt:lpstr>
      <vt:lpstr>Flexible Thinking   </vt:lpstr>
      <vt:lpstr> Exercise:  Flexible Thinking Introduction   </vt:lpstr>
      <vt:lpstr>The Cognitive Model</vt:lpstr>
      <vt:lpstr>Thoughts, Emotions, &amp; Behaviors </vt:lpstr>
      <vt:lpstr>Unhelpful Thinking</vt:lpstr>
      <vt:lpstr>Unhelpful Thinking Patterns</vt:lpstr>
      <vt:lpstr>Tools to Change Your Thoughts </vt:lpstr>
      <vt:lpstr>Defuse</vt:lpstr>
      <vt:lpstr>Dispute (Combat)</vt:lpstr>
      <vt:lpstr>Video: How to Defeat Negative Thinking</vt:lpstr>
      <vt:lpstr>Reframe</vt:lpstr>
      <vt:lpstr> Exercise:  Replacing Unhelpful Thoughts </vt:lpstr>
      <vt:lpstr>Action Counteraction (ACA)</vt:lpstr>
      <vt:lpstr> Examples of ACA </vt:lpstr>
      <vt:lpstr> Exercise:  Action Counteraction (ACA) </vt:lpstr>
      <vt:lpstr>Acceptance</vt:lpstr>
      <vt:lpstr>Retrain Your Brain for Optimism</vt:lpstr>
      <vt:lpstr> Exercise:  Three Good Things  </vt:lpstr>
      <vt:lpstr>PowerPoint Presentation</vt:lpstr>
      <vt:lpstr>Remember...</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Thinking</dc:title>
  <dc:creator>Bardales, Melissa A. CTR</dc:creator>
  <cp:lastModifiedBy>Timothy</cp:lastModifiedBy>
  <cp:revision>108</cp:revision>
  <dcterms:created xsi:type="dcterms:W3CDTF">2020-07-20T20:05:41Z</dcterms:created>
  <dcterms:modified xsi:type="dcterms:W3CDTF">2023-07-07T10:55:56Z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